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4" r:id="rId5"/>
    <p:sldMasterId id="2147483659" r:id="rId6"/>
    <p:sldMasterId id="2147483661" r:id="rId7"/>
    <p:sldMasterId id="2147483682" r:id="rId8"/>
    <p:sldMasterId id="2147483689" r:id="rId9"/>
    <p:sldMasterId id="2147483695" r:id="rId10"/>
    <p:sldMasterId id="2147483697" r:id="rId11"/>
    <p:sldMasterId id="2147483699" r:id="rId12"/>
    <p:sldMasterId id="2147483701" r:id="rId13"/>
  </p:sldMasterIdLst>
  <p:notesMasterIdLst>
    <p:notesMasterId r:id="rId51"/>
  </p:notesMasterIdLst>
  <p:handoutMasterIdLst>
    <p:handoutMasterId r:id="rId52"/>
  </p:handoutMasterIdLst>
  <p:sldIdLst>
    <p:sldId id="353" r:id="rId14"/>
    <p:sldId id="354" r:id="rId15"/>
    <p:sldId id="283" r:id="rId16"/>
    <p:sldId id="280" r:id="rId17"/>
    <p:sldId id="291" r:id="rId18"/>
    <p:sldId id="300" r:id="rId19"/>
    <p:sldId id="292" r:id="rId20"/>
    <p:sldId id="294" r:id="rId21"/>
    <p:sldId id="306" r:id="rId22"/>
    <p:sldId id="307" r:id="rId23"/>
    <p:sldId id="309" r:id="rId24"/>
    <p:sldId id="310" r:id="rId25"/>
    <p:sldId id="335" r:id="rId26"/>
    <p:sldId id="351" r:id="rId27"/>
    <p:sldId id="352" r:id="rId28"/>
    <p:sldId id="336" r:id="rId29"/>
    <p:sldId id="337" r:id="rId30"/>
    <p:sldId id="339" r:id="rId31"/>
    <p:sldId id="340" r:id="rId32"/>
    <p:sldId id="341" r:id="rId33"/>
    <p:sldId id="342" r:id="rId34"/>
    <p:sldId id="343" r:id="rId35"/>
    <p:sldId id="344" r:id="rId36"/>
    <p:sldId id="345" r:id="rId37"/>
    <p:sldId id="347" r:id="rId38"/>
    <p:sldId id="348" r:id="rId39"/>
    <p:sldId id="349" r:id="rId40"/>
    <p:sldId id="350" r:id="rId41"/>
    <p:sldId id="329" r:id="rId42"/>
    <p:sldId id="330" r:id="rId43"/>
    <p:sldId id="331" r:id="rId44"/>
    <p:sldId id="334" r:id="rId45"/>
    <p:sldId id="355" r:id="rId46"/>
    <p:sldId id="356" r:id="rId47"/>
    <p:sldId id="358" r:id="rId48"/>
    <p:sldId id="359" r:id="rId49"/>
    <p:sldId id="360"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CF"/>
    <a:srgbClr val="E0B347"/>
    <a:srgbClr val="00A6BE"/>
    <a:srgbClr val="8B2934"/>
    <a:srgbClr val="005E8B"/>
    <a:srgbClr val="6E902B"/>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86364" autoAdjust="0"/>
  </p:normalViewPr>
  <p:slideViewPr>
    <p:cSldViewPr snapToGrid="0" snapToObjects="1">
      <p:cViewPr varScale="1">
        <p:scale>
          <a:sx n="63" d="100"/>
          <a:sy n="63" d="100"/>
        </p:scale>
        <p:origin x="-16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7AAC4-5039-4852-AF3B-8471444A0F2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D18554DB-A75D-45E7-BA60-D41871244319}">
      <dgm:prSet phldrT="[Texte]" custT="1"/>
      <dgm:spPr/>
      <dgm:t>
        <a:bodyPr/>
        <a:lstStyle/>
        <a:p>
          <a:r>
            <a:rPr lang="fr-FR" sz="2400" b="1" dirty="0" smtClean="0"/>
            <a:t>- Poser un diagnostic partagé (un état des lieux…)</a:t>
          </a:r>
          <a:endParaRPr lang="fr-FR" sz="2400" b="1" dirty="0"/>
        </a:p>
      </dgm:t>
    </dgm:pt>
    <dgm:pt modelId="{7B08BA5B-239C-4302-8810-EEF6860179B8}" type="parTrans" cxnId="{4EB0DD06-A891-44C1-AAC4-A97A347F0A72}">
      <dgm:prSet/>
      <dgm:spPr/>
      <dgm:t>
        <a:bodyPr/>
        <a:lstStyle/>
        <a:p>
          <a:endParaRPr lang="fr-FR"/>
        </a:p>
      </dgm:t>
    </dgm:pt>
    <dgm:pt modelId="{28D31E6A-8613-4E77-BDD1-2E315BA8E4F7}" type="sibTrans" cxnId="{4EB0DD06-A891-44C1-AAC4-A97A347F0A72}">
      <dgm:prSet/>
      <dgm:spPr/>
      <dgm:t>
        <a:bodyPr/>
        <a:lstStyle/>
        <a:p>
          <a:endParaRPr lang="fr-FR"/>
        </a:p>
      </dgm:t>
    </dgm:pt>
    <dgm:pt modelId="{F84720F1-8CE6-4965-8251-FA9A2F6EE8FD}">
      <dgm:prSet phldrT="[Texte]" custT="1"/>
      <dgm:spPr/>
      <dgm:t>
        <a:bodyPr/>
        <a:lstStyle/>
        <a:p>
          <a:r>
            <a:rPr lang="fr-FR" sz="2400" b="1" dirty="0" smtClean="0"/>
            <a:t>- Définir objectifs et les actions à conduire   </a:t>
          </a:r>
          <a:endParaRPr lang="fr-FR" sz="2400" b="1" dirty="0"/>
        </a:p>
      </dgm:t>
    </dgm:pt>
    <dgm:pt modelId="{B0DD21DC-16EB-48DB-909F-DA9FE8EB2ECB}" type="parTrans" cxnId="{74EF0870-1EA7-46FB-82D5-A12D8AB8A002}">
      <dgm:prSet/>
      <dgm:spPr/>
      <dgm:t>
        <a:bodyPr/>
        <a:lstStyle/>
        <a:p>
          <a:endParaRPr lang="fr-FR"/>
        </a:p>
      </dgm:t>
    </dgm:pt>
    <dgm:pt modelId="{0CB6836A-9816-484A-B56F-85F841A76924}" type="sibTrans" cxnId="{74EF0870-1EA7-46FB-82D5-A12D8AB8A002}">
      <dgm:prSet/>
      <dgm:spPr/>
      <dgm:t>
        <a:bodyPr/>
        <a:lstStyle/>
        <a:p>
          <a:endParaRPr lang="fr-FR"/>
        </a:p>
      </dgm:t>
    </dgm:pt>
    <dgm:pt modelId="{2A4C2CCF-171E-4813-9AEC-F50FA75AC813}">
      <dgm:prSet phldrT="[Texte]" custT="1"/>
      <dgm:spPr/>
      <dgm:t>
        <a:bodyPr/>
        <a:lstStyle/>
        <a:p>
          <a:r>
            <a:rPr lang="fr-FR" sz="2400" b="1" dirty="0" smtClean="0"/>
            <a:t>- Mettre en cohérence les actions proposées </a:t>
          </a:r>
          <a:endParaRPr lang="fr-FR" sz="2400" b="1" dirty="0"/>
        </a:p>
      </dgm:t>
    </dgm:pt>
    <dgm:pt modelId="{C4C5764A-0076-462F-8D9D-18CA142EB5DB}" type="parTrans" cxnId="{93CD723B-4D5E-4455-ADDA-6174ED86C57E}">
      <dgm:prSet/>
      <dgm:spPr/>
      <dgm:t>
        <a:bodyPr/>
        <a:lstStyle/>
        <a:p>
          <a:endParaRPr lang="fr-FR"/>
        </a:p>
      </dgm:t>
    </dgm:pt>
    <dgm:pt modelId="{61405702-1A3A-4894-B57A-79E05392B771}" type="sibTrans" cxnId="{93CD723B-4D5E-4455-ADDA-6174ED86C57E}">
      <dgm:prSet/>
      <dgm:spPr/>
      <dgm:t>
        <a:bodyPr/>
        <a:lstStyle/>
        <a:p>
          <a:endParaRPr lang="fr-FR"/>
        </a:p>
      </dgm:t>
    </dgm:pt>
    <dgm:pt modelId="{790D9D89-1490-462A-86A7-EB19AAAE316B}">
      <dgm:prSet custT="1"/>
      <dgm:spPr/>
      <dgm:t>
        <a:bodyPr/>
        <a:lstStyle/>
        <a:p>
          <a:r>
            <a:rPr lang="fr-FR" sz="2400" b="1" dirty="0" smtClean="0"/>
            <a:t>- Définir l’organisation, planifier</a:t>
          </a:r>
          <a:endParaRPr lang="fr-FR" sz="2400" b="1" dirty="0"/>
        </a:p>
      </dgm:t>
    </dgm:pt>
    <dgm:pt modelId="{44833E3C-BA50-4BCA-8B22-752191529917}" type="parTrans" cxnId="{4779628C-8B8F-4395-887D-8EEE91E4BCDA}">
      <dgm:prSet/>
      <dgm:spPr/>
      <dgm:t>
        <a:bodyPr/>
        <a:lstStyle/>
        <a:p>
          <a:endParaRPr lang="fr-FR"/>
        </a:p>
      </dgm:t>
    </dgm:pt>
    <dgm:pt modelId="{0C607879-58ED-4354-8D0A-F1947BAC6B90}" type="sibTrans" cxnId="{4779628C-8B8F-4395-887D-8EEE91E4BCDA}">
      <dgm:prSet/>
      <dgm:spPr/>
      <dgm:t>
        <a:bodyPr/>
        <a:lstStyle/>
        <a:p>
          <a:endParaRPr lang="fr-FR"/>
        </a:p>
      </dgm:t>
    </dgm:pt>
    <dgm:pt modelId="{C3439061-3DE6-425A-B17F-17F97BE7BC36}">
      <dgm:prSet custT="1"/>
      <dgm:spPr/>
      <dgm:t>
        <a:bodyPr/>
        <a:lstStyle/>
        <a:p>
          <a:r>
            <a:rPr lang="fr-FR" sz="3100" dirty="0" smtClean="0"/>
            <a:t>- </a:t>
          </a:r>
          <a:r>
            <a:rPr lang="fr-FR" sz="2400" b="1" dirty="0" smtClean="0"/>
            <a:t>Mettre en œuvre, réguler </a:t>
          </a:r>
          <a:endParaRPr lang="fr-FR" sz="2400" b="1" dirty="0"/>
        </a:p>
      </dgm:t>
    </dgm:pt>
    <dgm:pt modelId="{04FEF95D-E3DF-4119-9925-7878AA8F8121}" type="parTrans" cxnId="{9D96F43B-3AB9-4D51-B130-6E559791AD40}">
      <dgm:prSet/>
      <dgm:spPr/>
      <dgm:t>
        <a:bodyPr/>
        <a:lstStyle/>
        <a:p>
          <a:endParaRPr lang="fr-FR"/>
        </a:p>
      </dgm:t>
    </dgm:pt>
    <dgm:pt modelId="{B1E27EF1-E91F-47A2-936B-C995A7B1895B}" type="sibTrans" cxnId="{9D96F43B-3AB9-4D51-B130-6E559791AD40}">
      <dgm:prSet/>
      <dgm:spPr/>
      <dgm:t>
        <a:bodyPr/>
        <a:lstStyle/>
        <a:p>
          <a:endParaRPr lang="fr-FR"/>
        </a:p>
      </dgm:t>
    </dgm:pt>
    <dgm:pt modelId="{A20ABCDB-7D90-439E-99CC-51E7B7D90756}">
      <dgm:prSet/>
      <dgm:spPr/>
      <dgm:t>
        <a:bodyPr/>
        <a:lstStyle/>
        <a:p>
          <a:r>
            <a:rPr lang="fr-FR" dirty="0" smtClean="0"/>
            <a:t>- Évaluer les effets  </a:t>
          </a:r>
          <a:endParaRPr lang="fr-FR" dirty="0"/>
        </a:p>
      </dgm:t>
    </dgm:pt>
    <dgm:pt modelId="{8115249B-78E7-43A1-A0A4-CD01CEF7257D}" type="parTrans" cxnId="{2B21A6A5-FD04-4ED2-BB8A-8FDD2D9EF8C8}">
      <dgm:prSet/>
      <dgm:spPr/>
      <dgm:t>
        <a:bodyPr/>
        <a:lstStyle/>
        <a:p>
          <a:endParaRPr lang="fr-FR"/>
        </a:p>
      </dgm:t>
    </dgm:pt>
    <dgm:pt modelId="{7377BB62-20D7-40B2-8A23-D5FC35E6B33E}" type="sibTrans" cxnId="{2B21A6A5-FD04-4ED2-BB8A-8FDD2D9EF8C8}">
      <dgm:prSet/>
      <dgm:spPr/>
      <dgm:t>
        <a:bodyPr/>
        <a:lstStyle/>
        <a:p>
          <a:endParaRPr lang="fr-FR"/>
        </a:p>
      </dgm:t>
    </dgm:pt>
    <dgm:pt modelId="{A73784DF-2259-4FBD-A60D-DC996861B599}" type="pres">
      <dgm:prSet presAssocID="{23E7AAC4-5039-4852-AF3B-8471444A0F28}" presName="Name0" presStyleCnt="0">
        <dgm:presLayoutVars>
          <dgm:chMax val="7"/>
          <dgm:chPref val="7"/>
          <dgm:dir/>
        </dgm:presLayoutVars>
      </dgm:prSet>
      <dgm:spPr/>
      <dgm:t>
        <a:bodyPr/>
        <a:lstStyle/>
        <a:p>
          <a:endParaRPr lang="fr-FR"/>
        </a:p>
      </dgm:t>
    </dgm:pt>
    <dgm:pt modelId="{6E567A74-CE28-4085-9672-F937B1827666}" type="pres">
      <dgm:prSet presAssocID="{23E7AAC4-5039-4852-AF3B-8471444A0F28}" presName="Name1" presStyleCnt="0"/>
      <dgm:spPr/>
    </dgm:pt>
    <dgm:pt modelId="{8B409D9B-7DF0-44B3-9734-ACF16F428A6F}" type="pres">
      <dgm:prSet presAssocID="{23E7AAC4-5039-4852-AF3B-8471444A0F28}" presName="cycle" presStyleCnt="0"/>
      <dgm:spPr/>
    </dgm:pt>
    <dgm:pt modelId="{71140F96-9C55-42AB-A5A8-C61BBB7F43E3}" type="pres">
      <dgm:prSet presAssocID="{23E7AAC4-5039-4852-AF3B-8471444A0F28}" presName="srcNode" presStyleLbl="node1" presStyleIdx="0" presStyleCnt="6"/>
      <dgm:spPr/>
    </dgm:pt>
    <dgm:pt modelId="{9D260206-7844-4F6E-9831-40B473119883}" type="pres">
      <dgm:prSet presAssocID="{23E7AAC4-5039-4852-AF3B-8471444A0F28}" presName="conn" presStyleLbl="parChTrans1D2" presStyleIdx="0" presStyleCnt="1"/>
      <dgm:spPr/>
      <dgm:t>
        <a:bodyPr/>
        <a:lstStyle/>
        <a:p>
          <a:endParaRPr lang="fr-FR"/>
        </a:p>
      </dgm:t>
    </dgm:pt>
    <dgm:pt modelId="{FE6A96A4-7247-4824-81BE-7733F4516B67}" type="pres">
      <dgm:prSet presAssocID="{23E7AAC4-5039-4852-AF3B-8471444A0F28}" presName="extraNode" presStyleLbl="node1" presStyleIdx="0" presStyleCnt="6"/>
      <dgm:spPr/>
    </dgm:pt>
    <dgm:pt modelId="{60AC0ED0-DD6C-4772-8B6F-FC027544E44B}" type="pres">
      <dgm:prSet presAssocID="{23E7AAC4-5039-4852-AF3B-8471444A0F28}" presName="dstNode" presStyleLbl="node1" presStyleIdx="0" presStyleCnt="6"/>
      <dgm:spPr/>
    </dgm:pt>
    <dgm:pt modelId="{7A0D96E9-42A7-4644-827F-1F3CF4400FE5}" type="pres">
      <dgm:prSet presAssocID="{D18554DB-A75D-45E7-BA60-D41871244319}" presName="text_1" presStyleLbl="node1" presStyleIdx="0" presStyleCnt="6">
        <dgm:presLayoutVars>
          <dgm:bulletEnabled val="1"/>
        </dgm:presLayoutVars>
      </dgm:prSet>
      <dgm:spPr/>
      <dgm:t>
        <a:bodyPr/>
        <a:lstStyle/>
        <a:p>
          <a:endParaRPr lang="fr-FR"/>
        </a:p>
      </dgm:t>
    </dgm:pt>
    <dgm:pt modelId="{79724F69-4255-4366-9FAD-6B0B4636E676}" type="pres">
      <dgm:prSet presAssocID="{D18554DB-A75D-45E7-BA60-D41871244319}" presName="accent_1" presStyleCnt="0"/>
      <dgm:spPr/>
    </dgm:pt>
    <dgm:pt modelId="{5210282F-6820-40BD-B2A0-014B14267E7A}" type="pres">
      <dgm:prSet presAssocID="{D18554DB-A75D-45E7-BA60-D41871244319}" presName="accentRepeatNode" presStyleLbl="solidFgAcc1" presStyleIdx="0" presStyleCnt="6"/>
      <dgm:spPr/>
    </dgm:pt>
    <dgm:pt modelId="{A2748F2A-28E2-4153-9D16-9E23E8ACC51C}" type="pres">
      <dgm:prSet presAssocID="{F84720F1-8CE6-4965-8251-FA9A2F6EE8FD}" presName="text_2" presStyleLbl="node1" presStyleIdx="1" presStyleCnt="6">
        <dgm:presLayoutVars>
          <dgm:bulletEnabled val="1"/>
        </dgm:presLayoutVars>
      </dgm:prSet>
      <dgm:spPr/>
      <dgm:t>
        <a:bodyPr/>
        <a:lstStyle/>
        <a:p>
          <a:endParaRPr lang="fr-FR"/>
        </a:p>
      </dgm:t>
    </dgm:pt>
    <dgm:pt modelId="{FDDBD2FE-3B07-4BD9-A606-6F9484E5EC8A}" type="pres">
      <dgm:prSet presAssocID="{F84720F1-8CE6-4965-8251-FA9A2F6EE8FD}" presName="accent_2" presStyleCnt="0"/>
      <dgm:spPr/>
    </dgm:pt>
    <dgm:pt modelId="{B47AD2B6-DA11-4C30-85E9-0AACF98507EB}" type="pres">
      <dgm:prSet presAssocID="{F84720F1-8CE6-4965-8251-FA9A2F6EE8FD}" presName="accentRepeatNode" presStyleLbl="solidFgAcc1" presStyleIdx="1" presStyleCnt="6"/>
      <dgm:spPr/>
    </dgm:pt>
    <dgm:pt modelId="{0B636C6D-5F8E-4A97-BA3B-B9A2DE419E9D}" type="pres">
      <dgm:prSet presAssocID="{2A4C2CCF-171E-4813-9AEC-F50FA75AC813}" presName="text_3" presStyleLbl="node1" presStyleIdx="2" presStyleCnt="6">
        <dgm:presLayoutVars>
          <dgm:bulletEnabled val="1"/>
        </dgm:presLayoutVars>
      </dgm:prSet>
      <dgm:spPr/>
      <dgm:t>
        <a:bodyPr/>
        <a:lstStyle/>
        <a:p>
          <a:endParaRPr lang="fr-FR"/>
        </a:p>
      </dgm:t>
    </dgm:pt>
    <dgm:pt modelId="{EFFDA331-E26B-47BF-B691-7B5A97D9CF49}" type="pres">
      <dgm:prSet presAssocID="{2A4C2CCF-171E-4813-9AEC-F50FA75AC813}" presName="accent_3" presStyleCnt="0"/>
      <dgm:spPr/>
    </dgm:pt>
    <dgm:pt modelId="{6792C7CE-D5A9-4A51-B6E5-297C29510343}" type="pres">
      <dgm:prSet presAssocID="{2A4C2CCF-171E-4813-9AEC-F50FA75AC813}" presName="accentRepeatNode" presStyleLbl="solidFgAcc1" presStyleIdx="2" presStyleCnt="6"/>
      <dgm:spPr/>
    </dgm:pt>
    <dgm:pt modelId="{374E4C20-A4BC-4622-A57E-74A82764F2A4}" type="pres">
      <dgm:prSet presAssocID="{790D9D89-1490-462A-86A7-EB19AAAE316B}" presName="text_4" presStyleLbl="node1" presStyleIdx="3" presStyleCnt="6">
        <dgm:presLayoutVars>
          <dgm:bulletEnabled val="1"/>
        </dgm:presLayoutVars>
      </dgm:prSet>
      <dgm:spPr/>
      <dgm:t>
        <a:bodyPr/>
        <a:lstStyle/>
        <a:p>
          <a:endParaRPr lang="fr-FR"/>
        </a:p>
      </dgm:t>
    </dgm:pt>
    <dgm:pt modelId="{806BAA33-E799-4357-9D22-1445FED8B95A}" type="pres">
      <dgm:prSet presAssocID="{790D9D89-1490-462A-86A7-EB19AAAE316B}" presName="accent_4" presStyleCnt="0"/>
      <dgm:spPr/>
    </dgm:pt>
    <dgm:pt modelId="{36FF7EEA-6D32-4F4D-B946-9B1550D63730}" type="pres">
      <dgm:prSet presAssocID="{790D9D89-1490-462A-86A7-EB19AAAE316B}" presName="accentRepeatNode" presStyleLbl="solidFgAcc1" presStyleIdx="3" presStyleCnt="6"/>
      <dgm:spPr/>
    </dgm:pt>
    <dgm:pt modelId="{2D6C49D7-718B-467A-BBAE-A6AC35EF5951}" type="pres">
      <dgm:prSet presAssocID="{C3439061-3DE6-425A-B17F-17F97BE7BC36}" presName="text_5" presStyleLbl="node1" presStyleIdx="4" presStyleCnt="6">
        <dgm:presLayoutVars>
          <dgm:bulletEnabled val="1"/>
        </dgm:presLayoutVars>
      </dgm:prSet>
      <dgm:spPr/>
      <dgm:t>
        <a:bodyPr/>
        <a:lstStyle/>
        <a:p>
          <a:endParaRPr lang="fr-FR"/>
        </a:p>
      </dgm:t>
    </dgm:pt>
    <dgm:pt modelId="{17B22D4A-C9DA-4793-871E-71CE24B29AD6}" type="pres">
      <dgm:prSet presAssocID="{C3439061-3DE6-425A-B17F-17F97BE7BC36}" presName="accent_5" presStyleCnt="0"/>
      <dgm:spPr/>
    </dgm:pt>
    <dgm:pt modelId="{2628691A-B1B6-4267-B69D-2A19D3C03A73}" type="pres">
      <dgm:prSet presAssocID="{C3439061-3DE6-425A-B17F-17F97BE7BC36}" presName="accentRepeatNode" presStyleLbl="solidFgAcc1" presStyleIdx="4" presStyleCnt="6"/>
      <dgm:spPr/>
    </dgm:pt>
    <dgm:pt modelId="{BABFA0A2-6D4B-4B00-8DA4-6B3055CE50C6}" type="pres">
      <dgm:prSet presAssocID="{A20ABCDB-7D90-439E-99CC-51E7B7D90756}" presName="text_6" presStyleLbl="node1" presStyleIdx="5" presStyleCnt="6">
        <dgm:presLayoutVars>
          <dgm:bulletEnabled val="1"/>
        </dgm:presLayoutVars>
      </dgm:prSet>
      <dgm:spPr/>
      <dgm:t>
        <a:bodyPr/>
        <a:lstStyle/>
        <a:p>
          <a:endParaRPr lang="fr-FR"/>
        </a:p>
      </dgm:t>
    </dgm:pt>
    <dgm:pt modelId="{AA4F8E6A-F5AC-47BE-AF47-89E00ECF8EA1}" type="pres">
      <dgm:prSet presAssocID="{A20ABCDB-7D90-439E-99CC-51E7B7D90756}" presName="accent_6" presStyleCnt="0"/>
      <dgm:spPr/>
    </dgm:pt>
    <dgm:pt modelId="{4BF9430C-12A4-4D83-B0D0-024EFB296980}" type="pres">
      <dgm:prSet presAssocID="{A20ABCDB-7D90-439E-99CC-51E7B7D90756}" presName="accentRepeatNode" presStyleLbl="solidFgAcc1" presStyleIdx="5" presStyleCnt="6"/>
      <dgm:spPr/>
    </dgm:pt>
  </dgm:ptLst>
  <dgm:cxnLst>
    <dgm:cxn modelId="{AB68DD12-438A-4B17-BC65-0E2B4F8DF2BB}" type="presOf" srcId="{D18554DB-A75D-45E7-BA60-D41871244319}" destId="{7A0D96E9-42A7-4644-827F-1F3CF4400FE5}" srcOrd="0" destOrd="0" presId="urn:microsoft.com/office/officeart/2008/layout/VerticalCurvedList"/>
    <dgm:cxn modelId="{089E71DB-3404-419D-8A1A-3E4B01A57EC1}" type="presOf" srcId="{28D31E6A-8613-4E77-BDD1-2E315BA8E4F7}" destId="{9D260206-7844-4F6E-9831-40B473119883}" srcOrd="0" destOrd="0" presId="urn:microsoft.com/office/officeart/2008/layout/VerticalCurvedList"/>
    <dgm:cxn modelId="{4238E754-52EF-4080-9F19-A369D44A0AA2}" type="presOf" srcId="{790D9D89-1490-462A-86A7-EB19AAAE316B}" destId="{374E4C20-A4BC-4622-A57E-74A82764F2A4}" srcOrd="0" destOrd="0" presId="urn:microsoft.com/office/officeart/2008/layout/VerticalCurvedList"/>
    <dgm:cxn modelId="{2B21A6A5-FD04-4ED2-BB8A-8FDD2D9EF8C8}" srcId="{23E7AAC4-5039-4852-AF3B-8471444A0F28}" destId="{A20ABCDB-7D90-439E-99CC-51E7B7D90756}" srcOrd="5" destOrd="0" parTransId="{8115249B-78E7-43A1-A0A4-CD01CEF7257D}" sibTransId="{7377BB62-20D7-40B2-8A23-D5FC35E6B33E}"/>
    <dgm:cxn modelId="{50EAC972-742B-46A6-BDA1-199048D3AC0B}" type="presOf" srcId="{F84720F1-8CE6-4965-8251-FA9A2F6EE8FD}" destId="{A2748F2A-28E2-4153-9D16-9E23E8ACC51C}" srcOrd="0" destOrd="0" presId="urn:microsoft.com/office/officeart/2008/layout/VerticalCurvedList"/>
    <dgm:cxn modelId="{5B7F372C-B606-4CBF-AD1A-E474988ECAE4}" type="presOf" srcId="{A20ABCDB-7D90-439E-99CC-51E7B7D90756}" destId="{BABFA0A2-6D4B-4B00-8DA4-6B3055CE50C6}" srcOrd="0" destOrd="0" presId="urn:microsoft.com/office/officeart/2008/layout/VerticalCurvedList"/>
    <dgm:cxn modelId="{A2CE9CFE-C834-4EE7-A7E7-8C57B2995CB1}" type="presOf" srcId="{C3439061-3DE6-425A-B17F-17F97BE7BC36}" destId="{2D6C49D7-718B-467A-BBAE-A6AC35EF5951}" srcOrd="0" destOrd="0" presId="urn:microsoft.com/office/officeart/2008/layout/VerticalCurvedList"/>
    <dgm:cxn modelId="{4EB0DD06-A891-44C1-AAC4-A97A347F0A72}" srcId="{23E7AAC4-5039-4852-AF3B-8471444A0F28}" destId="{D18554DB-A75D-45E7-BA60-D41871244319}" srcOrd="0" destOrd="0" parTransId="{7B08BA5B-239C-4302-8810-EEF6860179B8}" sibTransId="{28D31E6A-8613-4E77-BDD1-2E315BA8E4F7}"/>
    <dgm:cxn modelId="{D2306889-F2D4-4FC0-AF52-7B5EE0DE808F}" type="presOf" srcId="{2A4C2CCF-171E-4813-9AEC-F50FA75AC813}" destId="{0B636C6D-5F8E-4A97-BA3B-B9A2DE419E9D}" srcOrd="0" destOrd="0" presId="urn:microsoft.com/office/officeart/2008/layout/VerticalCurvedList"/>
    <dgm:cxn modelId="{4779628C-8B8F-4395-887D-8EEE91E4BCDA}" srcId="{23E7AAC4-5039-4852-AF3B-8471444A0F28}" destId="{790D9D89-1490-462A-86A7-EB19AAAE316B}" srcOrd="3" destOrd="0" parTransId="{44833E3C-BA50-4BCA-8B22-752191529917}" sibTransId="{0C607879-58ED-4354-8D0A-F1947BAC6B90}"/>
    <dgm:cxn modelId="{9D96F43B-3AB9-4D51-B130-6E559791AD40}" srcId="{23E7AAC4-5039-4852-AF3B-8471444A0F28}" destId="{C3439061-3DE6-425A-B17F-17F97BE7BC36}" srcOrd="4" destOrd="0" parTransId="{04FEF95D-E3DF-4119-9925-7878AA8F8121}" sibTransId="{B1E27EF1-E91F-47A2-936B-C995A7B1895B}"/>
    <dgm:cxn modelId="{93CD723B-4D5E-4455-ADDA-6174ED86C57E}" srcId="{23E7AAC4-5039-4852-AF3B-8471444A0F28}" destId="{2A4C2CCF-171E-4813-9AEC-F50FA75AC813}" srcOrd="2" destOrd="0" parTransId="{C4C5764A-0076-462F-8D9D-18CA142EB5DB}" sibTransId="{61405702-1A3A-4894-B57A-79E05392B771}"/>
    <dgm:cxn modelId="{C39D4E5B-7F21-4715-B898-482A093A39B7}" type="presOf" srcId="{23E7AAC4-5039-4852-AF3B-8471444A0F28}" destId="{A73784DF-2259-4FBD-A60D-DC996861B599}" srcOrd="0" destOrd="0" presId="urn:microsoft.com/office/officeart/2008/layout/VerticalCurvedList"/>
    <dgm:cxn modelId="{74EF0870-1EA7-46FB-82D5-A12D8AB8A002}" srcId="{23E7AAC4-5039-4852-AF3B-8471444A0F28}" destId="{F84720F1-8CE6-4965-8251-FA9A2F6EE8FD}" srcOrd="1" destOrd="0" parTransId="{B0DD21DC-16EB-48DB-909F-DA9FE8EB2ECB}" sibTransId="{0CB6836A-9816-484A-B56F-85F841A76924}"/>
    <dgm:cxn modelId="{6A29456C-4316-4BB1-A5C1-298702872597}" type="presParOf" srcId="{A73784DF-2259-4FBD-A60D-DC996861B599}" destId="{6E567A74-CE28-4085-9672-F937B1827666}" srcOrd="0" destOrd="0" presId="urn:microsoft.com/office/officeart/2008/layout/VerticalCurvedList"/>
    <dgm:cxn modelId="{141ED467-AC6E-446C-B6B6-2AEF7CA21475}" type="presParOf" srcId="{6E567A74-CE28-4085-9672-F937B1827666}" destId="{8B409D9B-7DF0-44B3-9734-ACF16F428A6F}" srcOrd="0" destOrd="0" presId="urn:microsoft.com/office/officeart/2008/layout/VerticalCurvedList"/>
    <dgm:cxn modelId="{3A94E5BA-4439-4949-BB85-8264D022AD99}" type="presParOf" srcId="{8B409D9B-7DF0-44B3-9734-ACF16F428A6F}" destId="{71140F96-9C55-42AB-A5A8-C61BBB7F43E3}" srcOrd="0" destOrd="0" presId="urn:microsoft.com/office/officeart/2008/layout/VerticalCurvedList"/>
    <dgm:cxn modelId="{FADC916B-B13F-4162-8BB2-030FB362C2FD}" type="presParOf" srcId="{8B409D9B-7DF0-44B3-9734-ACF16F428A6F}" destId="{9D260206-7844-4F6E-9831-40B473119883}" srcOrd="1" destOrd="0" presId="urn:microsoft.com/office/officeart/2008/layout/VerticalCurvedList"/>
    <dgm:cxn modelId="{0A09E8A6-E5E1-4F4C-A3BA-7FB2089A95CD}" type="presParOf" srcId="{8B409D9B-7DF0-44B3-9734-ACF16F428A6F}" destId="{FE6A96A4-7247-4824-81BE-7733F4516B67}" srcOrd="2" destOrd="0" presId="urn:microsoft.com/office/officeart/2008/layout/VerticalCurvedList"/>
    <dgm:cxn modelId="{E1A4A8CC-F03F-4683-BBA1-4CE5EBE9C3EA}" type="presParOf" srcId="{8B409D9B-7DF0-44B3-9734-ACF16F428A6F}" destId="{60AC0ED0-DD6C-4772-8B6F-FC027544E44B}" srcOrd="3" destOrd="0" presId="urn:microsoft.com/office/officeart/2008/layout/VerticalCurvedList"/>
    <dgm:cxn modelId="{0B7284A5-39EF-4091-8AE2-E57E52562227}" type="presParOf" srcId="{6E567A74-CE28-4085-9672-F937B1827666}" destId="{7A0D96E9-42A7-4644-827F-1F3CF4400FE5}" srcOrd="1" destOrd="0" presId="urn:microsoft.com/office/officeart/2008/layout/VerticalCurvedList"/>
    <dgm:cxn modelId="{1A54DB8C-62F9-4A7A-853C-127F03A8735D}" type="presParOf" srcId="{6E567A74-CE28-4085-9672-F937B1827666}" destId="{79724F69-4255-4366-9FAD-6B0B4636E676}" srcOrd="2" destOrd="0" presId="urn:microsoft.com/office/officeart/2008/layout/VerticalCurvedList"/>
    <dgm:cxn modelId="{8D1AED4E-A320-4810-ABB6-179247B7F646}" type="presParOf" srcId="{79724F69-4255-4366-9FAD-6B0B4636E676}" destId="{5210282F-6820-40BD-B2A0-014B14267E7A}" srcOrd="0" destOrd="0" presId="urn:microsoft.com/office/officeart/2008/layout/VerticalCurvedList"/>
    <dgm:cxn modelId="{3BDCCEF3-C1ED-4ED0-82D3-15276E26A3DE}" type="presParOf" srcId="{6E567A74-CE28-4085-9672-F937B1827666}" destId="{A2748F2A-28E2-4153-9D16-9E23E8ACC51C}" srcOrd="3" destOrd="0" presId="urn:microsoft.com/office/officeart/2008/layout/VerticalCurvedList"/>
    <dgm:cxn modelId="{4AD4AF5C-9900-4A05-B873-691AF69B58D5}" type="presParOf" srcId="{6E567A74-CE28-4085-9672-F937B1827666}" destId="{FDDBD2FE-3B07-4BD9-A606-6F9484E5EC8A}" srcOrd="4" destOrd="0" presId="urn:microsoft.com/office/officeart/2008/layout/VerticalCurvedList"/>
    <dgm:cxn modelId="{FF1ABB75-B85A-42B1-BC10-E03CA3CDD0DD}" type="presParOf" srcId="{FDDBD2FE-3B07-4BD9-A606-6F9484E5EC8A}" destId="{B47AD2B6-DA11-4C30-85E9-0AACF98507EB}" srcOrd="0" destOrd="0" presId="urn:microsoft.com/office/officeart/2008/layout/VerticalCurvedList"/>
    <dgm:cxn modelId="{94233398-067E-4178-83CD-80F4AC0245BA}" type="presParOf" srcId="{6E567A74-CE28-4085-9672-F937B1827666}" destId="{0B636C6D-5F8E-4A97-BA3B-B9A2DE419E9D}" srcOrd="5" destOrd="0" presId="urn:microsoft.com/office/officeart/2008/layout/VerticalCurvedList"/>
    <dgm:cxn modelId="{79CDDFD8-BEB3-46FD-B5FB-6ED7A09FC42D}" type="presParOf" srcId="{6E567A74-CE28-4085-9672-F937B1827666}" destId="{EFFDA331-E26B-47BF-B691-7B5A97D9CF49}" srcOrd="6" destOrd="0" presId="urn:microsoft.com/office/officeart/2008/layout/VerticalCurvedList"/>
    <dgm:cxn modelId="{41B523A6-8FC6-4729-BC4E-623A05D1F64C}" type="presParOf" srcId="{EFFDA331-E26B-47BF-B691-7B5A97D9CF49}" destId="{6792C7CE-D5A9-4A51-B6E5-297C29510343}" srcOrd="0" destOrd="0" presId="urn:microsoft.com/office/officeart/2008/layout/VerticalCurvedList"/>
    <dgm:cxn modelId="{8A13B989-FF60-4C6D-B2A7-F524ABDA2C1B}" type="presParOf" srcId="{6E567A74-CE28-4085-9672-F937B1827666}" destId="{374E4C20-A4BC-4622-A57E-74A82764F2A4}" srcOrd="7" destOrd="0" presId="urn:microsoft.com/office/officeart/2008/layout/VerticalCurvedList"/>
    <dgm:cxn modelId="{655662BE-F323-496D-A36E-BCF93DCF977B}" type="presParOf" srcId="{6E567A74-CE28-4085-9672-F937B1827666}" destId="{806BAA33-E799-4357-9D22-1445FED8B95A}" srcOrd="8" destOrd="0" presId="urn:microsoft.com/office/officeart/2008/layout/VerticalCurvedList"/>
    <dgm:cxn modelId="{82F6FD16-6CCD-4721-9785-F74CCD3A1FF1}" type="presParOf" srcId="{806BAA33-E799-4357-9D22-1445FED8B95A}" destId="{36FF7EEA-6D32-4F4D-B946-9B1550D63730}" srcOrd="0" destOrd="0" presId="urn:microsoft.com/office/officeart/2008/layout/VerticalCurvedList"/>
    <dgm:cxn modelId="{7DFCF442-4EAE-4709-BDEA-1041CA16DD06}" type="presParOf" srcId="{6E567A74-CE28-4085-9672-F937B1827666}" destId="{2D6C49D7-718B-467A-BBAE-A6AC35EF5951}" srcOrd="9" destOrd="0" presId="urn:microsoft.com/office/officeart/2008/layout/VerticalCurvedList"/>
    <dgm:cxn modelId="{C81EEC2A-8FBE-4491-BC79-D6AF365AFB52}" type="presParOf" srcId="{6E567A74-CE28-4085-9672-F937B1827666}" destId="{17B22D4A-C9DA-4793-871E-71CE24B29AD6}" srcOrd="10" destOrd="0" presId="urn:microsoft.com/office/officeart/2008/layout/VerticalCurvedList"/>
    <dgm:cxn modelId="{AF5F8D90-12CD-46BC-B56C-F6A20BBD7261}" type="presParOf" srcId="{17B22D4A-C9DA-4793-871E-71CE24B29AD6}" destId="{2628691A-B1B6-4267-B69D-2A19D3C03A73}" srcOrd="0" destOrd="0" presId="urn:microsoft.com/office/officeart/2008/layout/VerticalCurvedList"/>
    <dgm:cxn modelId="{D3A858B3-E543-429F-B862-84644472BBD5}" type="presParOf" srcId="{6E567A74-CE28-4085-9672-F937B1827666}" destId="{BABFA0A2-6D4B-4B00-8DA4-6B3055CE50C6}" srcOrd="11" destOrd="0" presId="urn:microsoft.com/office/officeart/2008/layout/VerticalCurvedList"/>
    <dgm:cxn modelId="{D3BFEFB1-0881-4BE0-85DD-9D482A554955}" type="presParOf" srcId="{6E567A74-CE28-4085-9672-F937B1827666}" destId="{AA4F8E6A-F5AC-47BE-AF47-89E00ECF8EA1}" srcOrd="12" destOrd="0" presId="urn:microsoft.com/office/officeart/2008/layout/VerticalCurvedList"/>
    <dgm:cxn modelId="{E719E020-09D4-4AAA-9C70-B8E9ED74667C}" type="presParOf" srcId="{AA4F8E6A-F5AC-47BE-AF47-89E00ECF8EA1}" destId="{4BF9430C-12A4-4D83-B0D0-024EFB29698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65128-B341-4006-A6A2-7F1AC61B3EC8}"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413CF29B-D4C0-4419-B3D3-3C4A7F8240C6}">
      <dgm:prSet phldrT="[Texte]" custT="1"/>
      <dgm:spPr/>
      <dgm:t>
        <a:bodyPr/>
        <a:lstStyle/>
        <a:p>
          <a:r>
            <a:rPr lang="fr-FR" sz="1800" b="1" dirty="0" smtClean="0">
              <a:latin typeface="+mn-lt"/>
            </a:rPr>
            <a:t>permettre à l’élève d’élaborer son projet d’orientation scolaire et professionnelle</a:t>
          </a:r>
          <a:endParaRPr lang="fr-FR" sz="1800" dirty="0">
            <a:latin typeface="+mn-lt"/>
          </a:endParaRPr>
        </a:p>
      </dgm:t>
    </dgm:pt>
    <dgm:pt modelId="{CE0A78DD-FE6F-439C-BAE9-3669797131F5}" type="parTrans" cxnId="{FEA948EF-67D2-4B9D-B752-030C39D61FE8}">
      <dgm:prSet/>
      <dgm:spPr/>
      <dgm:t>
        <a:bodyPr/>
        <a:lstStyle/>
        <a:p>
          <a:endParaRPr lang="fr-FR" sz="1400">
            <a:latin typeface="+mn-lt"/>
          </a:endParaRPr>
        </a:p>
      </dgm:t>
    </dgm:pt>
    <dgm:pt modelId="{F708D6DA-FF3B-4934-BA44-4E6AFB51196D}" type="sibTrans" cxnId="{FEA948EF-67D2-4B9D-B752-030C39D61FE8}">
      <dgm:prSet/>
      <dgm:spPr/>
      <dgm:t>
        <a:bodyPr/>
        <a:lstStyle/>
        <a:p>
          <a:endParaRPr lang="fr-FR" sz="1400">
            <a:latin typeface="+mn-lt"/>
          </a:endParaRPr>
        </a:p>
      </dgm:t>
    </dgm:pt>
    <dgm:pt modelId="{AC60E28B-0921-482C-BCE0-805CAED543A2}">
      <dgm:prSet phldrT="[Texte]" custT="1"/>
      <dgm:spPr/>
      <dgm:t>
        <a:bodyPr/>
        <a:lstStyle/>
        <a:p>
          <a:r>
            <a:rPr lang="fr-FR" sz="1800" b="1" i="0" dirty="0" smtClean="0">
              <a:latin typeface="+mn-lt"/>
            </a:rPr>
            <a:t>développer chez les élèves </a:t>
          </a:r>
        </a:p>
        <a:p>
          <a:r>
            <a:rPr lang="fr-FR" sz="1800" b="1" i="0" dirty="0" smtClean="0">
              <a:latin typeface="+mn-lt"/>
            </a:rPr>
            <a:t>le sens de l’engagement </a:t>
          </a:r>
        </a:p>
        <a:p>
          <a:r>
            <a:rPr lang="fr-FR" sz="1800" b="1" i="0" dirty="0" smtClean="0">
              <a:latin typeface="+mn-lt"/>
            </a:rPr>
            <a:t>et de l’initiative</a:t>
          </a:r>
          <a:endParaRPr lang="fr-FR" sz="1800" b="1" i="0" dirty="0">
            <a:latin typeface="+mn-lt"/>
          </a:endParaRPr>
        </a:p>
      </dgm:t>
    </dgm:pt>
    <dgm:pt modelId="{55128425-8361-4A20-86CC-ABDA3FF7C5B4}" type="parTrans" cxnId="{FFC483ED-9F08-450E-B5C3-C17B60989E87}">
      <dgm:prSet/>
      <dgm:spPr/>
      <dgm:t>
        <a:bodyPr/>
        <a:lstStyle/>
        <a:p>
          <a:endParaRPr lang="fr-FR" sz="1400">
            <a:latin typeface="+mn-lt"/>
          </a:endParaRPr>
        </a:p>
      </dgm:t>
    </dgm:pt>
    <dgm:pt modelId="{CF8B4388-C212-43CC-B1DB-B71A5BCC921E}" type="sibTrans" cxnId="{FFC483ED-9F08-450E-B5C3-C17B60989E87}">
      <dgm:prSet/>
      <dgm:spPr/>
      <dgm:t>
        <a:bodyPr/>
        <a:lstStyle/>
        <a:p>
          <a:endParaRPr lang="fr-FR" sz="1400">
            <a:latin typeface="+mn-lt"/>
          </a:endParaRPr>
        </a:p>
      </dgm:t>
    </dgm:pt>
    <dgm:pt modelId="{1749DDC6-664D-42F5-9A4D-87B239A6345D}">
      <dgm:prSet custT="1"/>
      <dgm:spPr/>
      <dgm:t>
        <a:bodyPr/>
        <a:lstStyle/>
        <a:p>
          <a:r>
            <a:rPr lang="fr-FR" sz="1800" b="1" dirty="0" smtClean="0">
              <a:latin typeface="+mn-lt"/>
            </a:rPr>
            <a:t>découvrir le monde économique et professionnel</a:t>
          </a:r>
          <a:endParaRPr lang="fr-FR" sz="1800" dirty="0">
            <a:latin typeface="+mn-lt"/>
          </a:endParaRPr>
        </a:p>
      </dgm:t>
    </dgm:pt>
    <dgm:pt modelId="{1B4EE176-310E-4363-AE69-CDA6293DAE5C}" type="parTrans" cxnId="{5F759A40-9144-40EA-8B79-8896758FA5AD}">
      <dgm:prSet/>
      <dgm:spPr/>
      <dgm:t>
        <a:bodyPr/>
        <a:lstStyle/>
        <a:p>
          <a:endParaRPr lang="fr-FR" sz="1400">
            <a:latin typeface="+mn-lt"/>
          </a:endParaRPr>
        </a:p>
      </dgm:t>
    </dgm:pt>
    <dgm:pt modelId="{CF3244F2-05C9-4889-BBA4-FACBCFE31FA9}" type="sibTrans" cxnId="{5F759A40-9144-40EA-8B79-8896758FA5AD}">
      <dgm:prSet/>
      <dgm:spPr/>
      <dgm:t>
        <a:bodyPr/>
        <a:lstStyle/>
        <a:p>
          <a:endParaRPr lang="fr-FR" sz="1400">
            <a:latin typeface="+mn-lt"/>
          </a:endParaRPr>
        </a:p>
      </dgm:t>
    </dgm:pt>
    <dgm:pt modelId="{DE6017AC-7E71-469F-A684-72FD569C104C}">
      <dgm:prSet custT="1"/>
      <dgm:spPr/>
      <dgm:t>
        <a:bodyPr/>
        <a:lstStyle/>
        <a:p>
          <a:r>
            <a:rPr lang="fr-FR" sz="1800" b="1" dirty="0" smtClean="0">
              <a:latin typeface="+mn-lt"/>
            </a:rPr>
            <a:t>faire le lien entre la découverte professionnelle,  les autres disciplines et le socle commun</a:t>
          </a:r>
          <a:endParaRPr lang="fr-FR" sz="1800" b="1" dirty="0">
            <a:latin typeface="+mn-lt"/>
          </a:endParaRPr>
        </a:p>
      </dgm:t>
    </dgm:pt>
    <dgm:pt modelId="{AC418F1E-CAC1-4F3C-9D3A-6FAE1CE376A7}" type="parTrans" cxnId="{B13786FF-FA42-4B52-A2F9-F4FEFA82D862}">
      <dgm:prSet/>
      <dgm:spPr/>
      <dgm:t>
        <a:bodyPr/>
        <a:lstStyle/>
        <a:p>
          <a:endParaRPr lang="fr-FR" sz="1400">
            <a:latin typeface="+mn-lt"/>
          </a:endParaRPr>
        </a:p>
      </dgm:t>
    </dgm:pt>
    <dgm:pt modelId="{DD4C2F0E-E711-4771-893D-CD77538F1965}" type="sibTrans" cxnId="{B13786FF-FA42-4B52-A2F9-F4FEFA82D862}">
      <dgm:prSet/>
      <dgm:spPr/>
      <dgm:t>
        <a:bodyPr/>
        <a:lstStyle/>
        <a:p>
          <a:endParaRPr lang="fr-FR" sz="1400">
            <a:latin typeface="+mn-lt"/>
          </a:endParaRPr>
        </a:p>
      </dgm:t>
    </dgm:pt>
    <dgm:pt modelId="{804801A4-97DE-46BF-995F-74F19D5999EB}" type="pres">
      <dgm:prSet presAssocID="{63565128-B341-4006-A6A2-7F1AC61B3EC8}" presName="diagram" presStyleCnt="0">
        <dgm:presLayoutVars>
          <dgm:chPref val="1"/>
          <dgm:dir/>
          <dgm:animOne val="branch"/>
          <dgm:animLvl val="lvl"/>
          <dgm:resizeHandles/>
        </dgm:presLayoutVars>
      </dgm:prSet>
      <dgm:spPr/>
      <dgm:t>
        <a:bodyPr/>
        <a:lstStyle/>
        <a:p>
          <a:endParaRPr lang="fr-FR"/>
        </a:p>
      </dgm:t>
    </dgm:pt>
    <dgm:pt modelId="{58105B09-4538-4913-9126-3FE1B3A5DB4E}" type="pres">
      <dgm:prSet presAssocID="{1749DDC6-664D-42F5-9A4D-87B239A6345D}" presName="root" presStyleCnt="0"/>
      <dgm:spPr/>
      <dgm:t>
        <a:bodyPr/>
        <a:lstStyle/>
        <a:p>
          <a:endParaRPr lang="fr-FR"/>
        </a:p>
      </dgm:t>
    </dgm:pt>
    <dgm:pt modelId="{24E23758-0CEC-4218-846D-356F20F73D3A}" type="pres">
      <dgm:prSet presAssocID="{1749DDC6-664D-42F5-9A4D-87B239A6345D}" presName="rootComposite" presStyleCnt="0"/>
      <dgm:spPr/>
      <dgm:t>
        <a:bodyPr/>
        <a:lstStyle/>
        <a:p>
          <a:endParaRPr lang="fr-FR"/>
        </a:p>
      </dgm:t>
    </dgm:pt>
    <dgm:pt modelId="{3B633799-F182-46F1-ACD7-6BF7A6231ADD}" type="pres">
      <dgm:prSet presAssocID="{1749DDC6-664D-42F5-9A4D-87B239A6345D}" presName="rootText" presStyleLbl="node1" presStyleIdx="0" presStyleCnt="4" custScaleX="159681" custScaleY="239040" custLinFactY="-122364" custLinFactNeighborX="-453" custLinFactNeighborY="-200000"/>
      <dgm:spPr/>
      <dgm:t>
        <a:bodyPr/>
        <a:lstStyle/>
        <a:p>
          <a:endParaRPr lang="fr-FR"/>
        </a:p>
      </dgm:t>
    </dgm:pt>
    <dgm:pt modelId="{6F527255-AEFA-4FD1-A6E7-66DB16CC29DC}" type="pres">
      <dgm:prSet presAssocID="{1749DDC6-664D-42F5-9A4D-87B239A6345D}" presName="rootConnector" presStyleLbl="node1" presStyleIdx="0" presStyleCnt="4"/>
      <dgm:spPr/>
      <dgm:t>
        <a:bodyPr/>
        <a:lstStyle/>
        <a:p>
          <a:endParaRPr lang="fr-FR"/>
        </a:p>
      </dgm:t>
    </dgm:pt>
    <dgm:pt modelId="{E1F815C7-B333-4344-83FF-4CFBB038EF21}" type="pres">
      <dgm:prSet presAssocID="{1749DDC6-664D-42F5-9A4D-87B239A6345D}" presName="childShape" presStyleCnt="0"/>
      <dgm:spPr/>
      <dgm:t>
        <a:bodyPr/>
        <a:lstStyle/>
        <a:p>
          <a:endParaRPr lang="fr-FR"/>
        </a:p>
      </dgm:t>
    </dgm:pt>
    <dgm:pt modelId="{DB292C8B-072E-46D6-A477-8BEF680A903D}" type="pres">
      <dgm:prSet presAssocID="{413CF29B-D4C0-4419-B3D3-3C4A7F8240C6}" presName="root" presStyleCnt="0"/>
      <dgm:spPr/>
      <dgm:t>
        <a:bodyPr/>
        <a:lstStyle/>
        <a:p>
          <a:endParaRPr lang="fr-FR"/>
        </a:p>
      </dgm:t>
    </dgm:pt>
    <dgm:pt modelId="{F71678A7-A857-4B10-80D3-A3AE73D21DD4}" type="pres">
      <dgm:prSet presAssocID="{413CF29B-D4C0-4419-B3D3-3C4A7F8240C6}" presName="rootComposite" presStyleCnt="0"/>
      <dgm:spPr/>
      <dgm:t>
        <a:bodyPr/>
        <a:lstStyle/>
        <a:p>
          <a:endParaRPr lang="fr-FR"/>
        </a:p>
      </dgm:t>
    </dgm:pt>
    <dgm:pt modelId="{E9F8022C-047B-42D9-AC1C-B513BA181FE2}" type="pres">
      <dgm:prSet presAssocID="{413CF29B-D4C0-4419-B3D3-3C4A7F8240C6}" presName="rootText" presStyleLbl="node1" presStyleIdx="1" presStyleCnt="4" custScaleX="134580" custScaleY="238564" custLinFactY="-65629" custLinFactNeighborX="-12828" custLinFactNeighborY="-100000"/>
      <dgm:spPr/>
      <dgm:t>
        <a:bodyPr/>
        <a:lstStyle/>
        <a:p>
          <a:endParaRPr lang="fr-FR"/>
        </a:p>
      </dgm:t>
    </dgm:pt>
    <dgm:pt modelId="{00059CA1-D5A5-442E-BB1C-3489C7B2D765}" type="pres">
      <dgm:prSet presAssocID="{413CF29B-D4C0-4419-B3D3-3C4A7F8240C6}" presName="rootConnector" presStyleLbl="node1" presStyleIdx="1" presStyleCnt="4"/>
      <dgm:spPr/>
      <dgm:t>
        <a:bodyPr/>
        <a:lstStyle/>
        <a:p>
          <a:endParaRPr lang="fr-FR"/>
        </a:p>
      </dgm:t>
    </dgm:pt>
    <dgm:pt modelId="{367D6AB5-6FF5-4081-BA77-26C2C8C05350}" type="pres">
      <dgm:prSet presAssocID="{413CF29B-D4C0-4419-B3D3-3C4A7F8240C6}" presName="childShape" presStyleCnt="0"/>
      <dgm:spPr/>
      <dgm:t>
        <a:bodyPr/>
        <a:lstStyle/>
        <a:p>
          <a:endParaRPr lang="fr-FR"/>
        </a:p>
      </dgm:t>
    </dgm:pt>
    <dgm:pt modelId="{CB26542A-0585-4D2E-8310-31312F32B7CD}" type="pres">
      <dgm:prSet presAssocID="{AC60E28B-0921-482C-BCE0-805CAED543A2}" presName="root" presStyleCnt="0"/>
      <dgm:spPr/>
      <dgm:t>
        <a:bodyPr/>
        <a:lstStyle/>
        <a:p>
          <a:endParaRPr lang="fr-FR"/>
        </a:p>
      </dgm:t>
    </dgm:pt>
    <dgm:pt modelId="{D8E0113D-DDAA-4DA1-A8B1-6EB605D23425}" type="pres">
      <dgm:prSet presAssocID="{AC60E28B-0921-482C-BCE0-805CAED543A2}" presName="rootComposite" presStyleCnt="0"/>
      <dgm:spPr/>
      <dgm:t>
        <a:bodyPr/>
        <a:lstStyle/>
        <a:p>
          <a:endParaRPr lang="fr-FR"/>
        </a:p>
      </dgm:t>
    </dgm:pt>
    <dgm:pt modelId="{F662A0C0-D684-4EC7-97AF-EA41C7747F1F}" type="pres">
      <dgm:prSet presAssocID="{AC60E28B-0921-482C-BCE0-805CAED543A2}" presName="rootText" presStyleLbl="node1" presStyleIdx="2" presStyleCnt="4" custScaleX="138461" custScaleY="239756" custLinFactY="-65629" custLinFactNeighborX="-22888" custLinFactNeighborY="-100000"/>
      <dgm:spPr/>
      <dgm:t>
        <a:bodyPr/>
        <a:lstStyle/>
        <a:p>
          <a:endParaRPr lang="fr-FR"/>
        </a:p>
      </dgm:t>
    </dgm:pt>
    <dgm:pt modelId="{E0A8BF41-3FF3-4E86-97A0-609F1429CEDF}" type="pres">
      <dgm:prSet presAssocID="{AC60E28B-0921-482C-BCE0-805CAED543A2}" presName="rootConnector" presStyleLbl="node1" presStyleIdx="2" presStyleCnt="4"/>
      <dgm:spPr/>
      <dgm:t>
        <a:bodyPr/>
        <a:lstStyle/>
        <a:p>
          <a:endParaRPr lang="fr-FR"/>
        </a:p>
      </dgm:t>
    </dgm:pt>
    <dgm:pt modelId="{CFB0069B-94B7-4741-98D1-F5C56BAD1E2F}" type="pres">
      <dgm:prSet presAssocID="{AC60E28B-0921-482C-BCE0-805CAED543A2}" presName="childShape" presStyleCnt="0"/>
      <dgm:spPr/>
      <dgm:t>
        <a:bodyPr/>
        <a:lstStyle/>
        <a:p>
          <a:endParaRPr lang="fr-FR"/>
        </a:p>
      </dgm:t>
    </dgm:pt>
    <dgm:pt modelId="{0FDF9C2B-95D9-402D-B8B4-A61DA7159308}" type="pres">
      <dgm:prSet presAssocID="{DE6017AC-7E71-469F-A684-72FD569C104C}" presName="root" presStyleCnt="0"/>
      <dgm:spPr/>
      <dgm:t>
        <a:bodyPr/>
        <a:lstStyle/>
        <a:p>
          <a:endParaRPr lang="fr-FR"/>
        </a:p>
      </dgm:t>
    </dgm:pt>
    <dgm:pt modelId="{A49F13A3-B760-4130-8EBD-A5530323A0EA}" type="pres">
      <dgm:prSet presAssocID="{DE6017AC-7E71-469F-A684-72FD569C104C}" presName="rootComposite" presStyleCnt="0"/>
      <dgm:spPr/>
      <dgm:t>
        <a:bodyPr/>
        <a:lstStyle/>
        <a:p>
          <a:endParaRPr lang="fr-FR"/>
        </a:p>
      </dgm:t>
    </dgm:pt>
    <dgm:pt modelId="{C38A572A-5F5A-4EB6-A79B-8987001801B4}" type="pres">
      <dgm:prSet presAssocID="{DE6017AC-7E71-469F-A684-72FD569C104C}" presName="rootText" presStyleLbl="node1" presStyleIdx="3" presStyleCnt="4" custScaleX="132373" custScaleY="245811" custLinFactY="-65629" custLinFactNeighborX="-27157" custLinFactNeighborY="-100000"/>
      <dgm:spPr/>
      <dgm:t>
        <a:bodyPr/>
        <a:lstStyle/>
        <a:p>
          <a:endParaRPr lang="fr-FR"/>
        </a:p>
      </dgm:t>
    </dgm:pt>
    <dgm:pt modelId="{F499B360-B9D7-4D9F-A2A0-6988ED70FA51}" type="pres">
      <dgm:prSet presAssocID="{DE6017AC-7E71-469F-A684-72FD569C104C}" presName="rootConnector" presStyleLbl="node1" presStyleIdx="3" presStyleCnt="4"/>
      <dgm:spPr/>
      <dgm:t>
        <a:bodyPr/>
        <a:lstStyle/>
        <a:p>
          <a:endParaRPr lang="fr-FR"/>
        </a:p>
      </dgm:t>
    </dgm:pt>
    <dgm:pt modelId="{1DEAF9B9-E7E8-488C-B73B-443F3353B5B4}" type="pres">
      <dgm:prSet presAssocID="{DE6017AC-7E71-469F-A684-72FD569C104C}" presName="childShape" presStyleCnt="0"/>
      <dgm:spPr/>
      <dgm:t>
        <a:bodyPr/>
        <a:lstStyle/>
        <a:p>
          <a:endParaRPr lang="fr-FR"/>
        </a:p>
      </dgm:t>
    </dgm:pt>
  </dgm:ptLst>
  <dgm:cxnLst>
    <dgm:cxn modelId="{FFC483ED-9F08-450E-B5C3-C17B60989E87}" srcId="{63565128-B341-4006-A6A2-7F1AC61B3EC8}" destId="{AC60E28B-0921-482C-BCE0-805CAED543A2}" srcOrd="2" destOrd="0" parTransId="{55128425-8361-4A20-86CC-ABDA3FF7C5B4}" sibTransId="{CF8B4388-C212-43CC-B1DB-B71A5BCC921E}"/>
    <dgm:cxn modelId="{5F759A40-9144-40EA-8B79-8896758FA5AD}" srcId="{63565128-B341-4006-A6A2-7F1AC61B3EC8}" destId="{1749DDC6-664D-42F5-9A4D-87B239A6345D}" srcOrd="0" destOrd="0" parTransId="{1B4EE176-310E-4363-AE69-CDA6293DAE5C}" sibTransId="{CF3244F2-05C9-4889-BBA4-FACBCFE31FA9}"/>
    <dgm:cxn modelId="{4ACEA625-3D53-414E-9C2F-4F464953AEF5}" type="presOf" srcId="{AC60E28B-0921-482C-BCE0-805CAED543A2}" destId="{E0A8BF41-3FF3-4E86-97A0-609F1429CEDF}" srcOrd="1" destOrd="0" presId="urn:microsoft.com/office/officeart/2005/8/layout/hierarchy3"/>
    <dgm:cxn modelId="{E8A4BA30-855A-49AC-9C4C-ABF02E667C95}" type="presOf" srcId="{AC60E28B-0921-482C-BCE0-805CAED543A2}" destId="{F662A0C0-D684-4EC7-97AF-EA41C7747F1F}" srcOrd="0" destOrd="0" presId="urn:microsoft.com/office/officeart/2005/8/layout/hierarchy3"/>
    <dgm:cxn modelId="{DE534CF5-026A-4B85-967E-E851E6E116E0}" type="presOf" srcId="{1749DDC6-664D-42F5-9A4D-87B239A6345D}" destId="{3B633799-F182-46F1-ACD7-6BF7A6231ADD}" srcOrd="0" destOrd="0" presId="urn:microsoft.com/office/officeart/2005/8/layout/hierarchy3"/>
    <dgm:cxn modelId="{5E97C637-F63A-4423-AE40-1778F4129E37}" type="presOf" srcId="{1749DDC6-664D-42F5-9A4D-87B239A6345D}" destId="{6F527255-AEFA-4FD1-A6E7-66DB16CC29DC}" srcOrd="1" destOrd="0" presId="urn:microsoft.com/office/officeart/2005/8/layout/hierarchy3"/>
    <dgm:cxn modelId="{CCADDBF5-64AA-49F5-A1A4-E2F8D112D992}" type="presOf" srcId="{63565128-B341-4006-A6A2-7F1AC61B3EC8}" destId="{804801A4-97DE-46BF-995F-74F19D5999EB}" srcOrd="0" destOrd="0" presId="urn:microsoft.com/office/officeart/2005/8/layout/hierarchy3"/>
    <dgm:cxn modelId="{FEA948EF-67D2-4B9D-B752-030C39D61FE8}" srcId="{63565128-B341-4006-A6A2-7F1AC61B3EC8}" destId="{413CF29B-D4C0-4419-B3D3-3C4A7F8240C6}" srcOrd="1" destOrd="0" parTransId="{CE0A78DD-FE6F-439C-BAE9-3669797131F5}" sibTransId="{F708D6DA-FF3B-4934-BA44-4E6AFB51196D}"/>
    <dgm:cxn modelId="{60BEE7F4-668B-4AE6-851A-AFD95829F80D}" type="presOf" srcId="{DE6017AC-7E71-469F-A684-72FD569C104C}" destId="{F499B360-B9D7-4D9F-A2A0-6988ED70FA51}" srcOrd="1" destOrd="0" presId="urn:microsoft.com/office/officeart/2005/8/layout/hierarchy3"/>
    <dgm:cxn modelId="{EBAFE320-87C2-4F5C-9087-1E974CA14E61}" type="presOf" srcId="{413CF29B-D4C0-4419-B3D3-3C4A7F8240C6}" destId="{E9F8022C-047B-42D9-AC1C-B513BA181FE2}" srcOrd="0" destOrd="0" presId="urn:microsoft.com/office/officeart/2005/8/layout/hierarchy3"/>
    <dgm:cxn modelId="{B13786FF-FA42-4B52-A2F9-F4FEFA82D862}" srcId="{63565128-B341-4006-A6A2-7F1AC61B3EC8}" destId="{DE6017AC-7E71-469F-A684-72FD569C104C}" srcOrd="3" destOrd="0" parTransId="{AC418F1E-CAC1-4F3C-9D3A-6FAE1CE376A7}" sibTransId="{DD4C2F0E-E711-4771-893D-CD77538F1965}"/>
    <dgm:cxn modelId="{D52BEA11-C687-4F6E-A0CA-56AE102F0CA9}" type="presOf" srcId="{DE6017AC-7E71-469F-A684-72FD569C104C}" destId="{C38A572A-5F5A-4EB6-A79B-8987001801B4}" srcOrd="0" destOrd="0" presId="urn:microsoft.com/office/officeart/2005/8/layout/hierarchy3"/>
    <dgm:cxn modelId="{89A282BB-28E0-4EF5-A225-7CEC64B2F675}" type="presOf" srcId="{413CF29B-D4C0-4419-B3D3-3C4A7F8240C6}" destId="{00059CA1-D5A5-442E-BB1C-3489C7B2D765}" srcOrd="1" destOrd="0" presId="urn:microsoft.com/office/officeart/2005/8/layout/hierarchy3"/>
    <dgm:cxn modelId="{71F8BC80-A257-4FEB-A5B9-76394CD25F95}" type="presParOf" srcId="{804801A4-97DE-46BF-995F-74F19D5999EB}" destId="{58105B09-4538-4913-9126-3FE1B3A5DB4E}" srcOrd="0" destOrd="0" presId="urn:microsoft.com/office/officeart/2005/8/layout/hierarchy3"/>
    <dgm:cxn modelId="{2F715325-E7F6-4C76-8DD3-3B03413F7014}" type="presParOf" srcId="{58105B09-4538-4913-9126-3FE1B3A5DB4E}" destId="{24E23758-0CEC-4218-846D-356F20F73D3A}" srcOrd="0" destOrd="0" presId="urn:microsoft.com/office/officeart/2005/8/layout/hierarchy3"/>
    <dgm:cxn modelId="{3CD01ACE-CAA2-4668-BFDC-ECA07194320C}" type="presParOf" srcId="{24E23758-0CEC-4218-846D-356F20F73D3A}" destId="{3B633799-F182-46F1-ACD7-6BF7A6231ADD}" srcOrd="0" destOrd="0" presId="urn:microsoft.com/office/officeart/2005/8/layout/hierarchy3"/>
    <dgm:cxn modelId="{3DFC72F8-5FF4-44BC-9582-66B53D05C5DE}" type="presParOf" srcId="{24E23758-0CEC-4218-846D-356F20F73D3A}" destId="{6F527255-AEFA-4FD1-A6E7-66DB16CC29DC}" srcOrd="1" destOrd="0" presId="urn:microsoft.com/office/officeart/2005/8/layout/hierarchy3"/>
    <dgm:cxn modelId="{A60C088A-D814-4BB2-B842-4BDD8BD3C77A}" type="presParOf" srcId="{58105B09-4538-4913-9126-3FE1B3A5DB4E}" destId="{E1F815C7-B333-4344-83FF-4CFBB038EF21}" srcOrd="1" destOrd="0" presId="urn:microsoft.com/office/officeart/2005/8/layout/hierarchy3"/>
    <dgm:cxn modelId="{3F62798F-F9C0-4011-88F5-7C10834F688A}" type="presParOf" srcId="{804801A4-97DE-46BF-995F-74F19D5999EB}" destId="{DB292C8B-072E-46D6-A477-8BEF680A903D}" srcOrd="1" destOrd="0" presId="urn:microsoft.com/office/officeart/2005/8/layout/hierarchy3"/>
    <dgm:cxn modelId="{929AB8B9-CBB5-4D73-8BEC-4B669D017C19}" type="presParOf" srcId="{DB292C8B-072E-46D6-A477-8BEF680A903D}" destId="{F71678A7-A857-4B10-80D3-A3AE73D21DD4}" srcOrd="0" destOrd="0" presId="urn:microsoft.com/office/officeart/2005/8/layout/hierarchy3"/>
    <dgm:cxn modelId="{D065BCC6-B4BA-4C0F-9E7E-6C87CC95C35D}" type="presParOf" srcId="{F71678A7-A857-4B10-80D3-A3AE73D21DD4}" destId="{E9F8022C-047B-42D9-AC1C-B513BA181FE2}" srcOrd="0" destOrd="0" presId="urn:microsoft.com/office/officeart/2005/8/layout/hierarchy3"/>
    <dgm:cxn modelId="{60DCEA10-0797-4F8D-8AC2-0117044388F0}" type="presParOf" srcId="{F71678A7-A857-4B10-80D3-A3AE73D21DD4}" destId="{00059CA1-D5A5-442E-BB1C-3489C7B2D765}" srcOrd="1" destOrd="0" presId="urn:microsoft.com/office/officeart/2005/8/layout/hierarchy3"/>
    <dgm:cxn modelId="{9092DEF0-415A-44AB-809C-ACC377E40A6B}" type="presParOf" srcId="{DB292C8B-072E-46D6-A477-8BEF680A903D}" destId="{367D6AB5-6FF5-4081-BA77-26C2C8C05350}" srcOrd="1" destOrd="0" presId="urn:microsoft.com/office/officeart/2005/8/layout/hierarchy3"/>
    <dgm:cxn modelId="{C7010B3E-4264-452B-882E-4A15A5847B27}" type="presParOf" srcId="{804801A4-97DE-46BF-995F-74F19D5999EB}" destId="{CB26542A-0585-4D2E-8310-31312F32B7CD}" srcOrd="2" destOrd="0" presId="urn:microsoft.com/office/officeart/2005/8/layout/hierarchy3"/>
    <dgm:cxn modelId="{29017768-0051-4D87-AAA5-194B3FBBD6F8}" type="presParOf" srcId="{CB26542A-0585-4D2E-8310-31312F32B7CD}" destId="{D8E0113D-DDAA-4DA1-A8B1-6EB605D23425}" srcOrd="0" destOrd="0" presId="urn:microsoft.com/office/officeart/2005/8/layout/hierarchy3"/>
    <dgm:cxn modelId="{9AE7020A-6EE2-45FB-AE8B-E17698A69A70}" type="presParOf" srcId="{D8E0113D-DDAA-4DA1-A8B1-6EB605D23425}" destId="{F662A0C0-D684-4EC7-97AF-EA41C7747F1F}" srcOrd="0" destOrd="0" presId="urn:microsoft.com/office/officeart/2005/8/layout/hierarchy3"/>
    <dgm:cxn modelId="{3381133E-DA93-4786-91DD-A949829FAFC6}" type="presParOf" srcId="{D8E0113D-DDAA-4DA1-A8B1-6EB605D23425}" destId="{E0A8BF41-3FF3-4E86-97A0-609F1429CEDF}" srcOrd="1" destOrd="0" presId="urn:microsoft.com/office/officeart/2005/8/layout/hierarchy3"/>
    <dgm:cxn modelId="{A8B4171D-BDA5-4977-9623-A85F1964D984}" type="presParOf" srcId="{CB26542A-0585-4D2E-8310-31312F32B7CD}" destId="{CFB0069B-94B7-4741-98D1-F5C56BAD1E2F}" srcOrd="1" destOrd="0" presId="urn:microsoft.com/office/officeart/2005/8/layout/hierarchy3"/>
    <dgm:cxn modelId="{2A3B39D8-5756-4EA5-852F-0629944578FD}" type="presParOf" srcId="{804801A4-97DE-46BF-995F-74F19D5999EB}" destId="{0FDF9C2B-95D9-402D-B8B4-A61DA7159308}" srcOrd="3" destOrd="0" presId="urn:microsoft.com/office/officeart/2005/8/layout/hierarchy3"/>
    <dgm:cxn modelId="{F61F0597-94A8-4E70-8C59-AF4EF80751D2}" type="presParOf" srcId="{0FDF9C2B-95D9-402D-B8B4-A61DA7159308}" destId="{A49F13A3-B760-4130-8EBD-A5530323A0EA}" srcOrd="0" destOrd="0" presId="urn:microsoft.com/office/officeart/2005/8/layout/hierarchy3"/>
    <dgm:cxn modelId="{2DA87B71-3187-496B-B4E0-E7F6169D16D9}" type="presParOf" srcId="{A49F13A3-B760-4130-8EBD-A5530323A0EA}" destId="{C38A572A-5F5A-4EB6-A79B-8987001801B4}" srcOrd="0" destOrd="0" presId="urn:microsoft.com/office/officeart/2005/8/layout/hierarchy3"/>
    <dgm:cxn modelId="{35416438-52BF-4610-998B-DDEC323AA573}" type="presParOf" srcId="{A49F13A3-B760-4130-8EBD-A5530323A0EA}" destId="{F499B360-B9D7-4D9F-A2A0-6988ED70FA51}" srcOrd="1" destOrd="0" presId="urn:microsoft.com/office/officeart/2005/8/layout/hierarchy3"/>
    <dgm:cxn modelId="{94EDBCD2-6090-4494-87D4-E97504B6EC7A}" type="presParOf" srcId="{0FDF9C2B-95D9-402D-B8B4-A61DA7159308}" destId="{1DEAF9B9-E7E8-488C-B73B-443F3353B5B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206-7844-4F6E-9831-40B473119883}">
      <dsp:nvSpPr>
        <dsp:cNvPr id="0" name=""/>
        <dsp:cNvSpPr/>
      </dsp:nvSpPr>
      <dsp:spPr>
        <a:xfrm>
          <a:off x="-5358468" y="-820576"/>
          <a:ext cx="6380550" cy="6380550"/>
        </a:xfrm>
        <a:prstGeom prst="blockArc">
          <a:avLst>
            <a:gd name="adj1" fmla="val 18900000"/>
            <a:gd name="adj2" fmla="val 2700000"/>
            <a:gd name="adj3" fmla="val 33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D96E9-42A7-4644-827F-1F3CF4400FE5}">
      <dsp:nvSpPr>
        <dsp:cNvPr id="0" name=""/>
        <dsp:cNvSpPr/>
      </dsp:nvSpPr>
      <dsp:spPr>
        <a:xfrm>
          <a:off x="381071" y="249576"/>
          <a:ext cx="7242345" cy="49896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t>- Poser un diagnostic partagé (un état des lieux…)</a:t>
          </a:r>
          <a:endParaRPr lang="fr-FR" sz="2400" b="1" kern="1200" dirty="0"/>
        </a:p>
      </dsp:txBody>
      <dsp:txXfrm>
        <a:off x="381071" y="249576"/>
        <a:ext cx="7242345" cy="498963"/>
      </dsp:txXfrm>
    </dsp:sp>
    <dsp:sp modelId="{5210282F-6820-40BD-B2A0-014B14267E7A}">
      <dsp:nvSpPr>
        <dsp:cNvPr id="0" name=""/>
        <dsp:cNvSpPr/>
      </dsp:nvSpPr>
      <dsp:spPr>
        <a:xfrm>
          <a:off x="69219" y="187206"/>
          <a:ext cx="623704" cy="62370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748F2A-28E2-4153-9D16-9E23E8ACC51C}">
      <dsp:nvSpPr>
        <dsp:cNvPr id="0" name=""/>
        <dsp:cNvSpPr/>
      </dsp:nvSpPr>
      <dsp:spPr>
        <a:xfrm>
          <a:off x="791503" y="997927"/>
          <a:ext cx="6831913" cy="498963"/>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t>- Définir objectifs et les actions à conduire   </a:t>
          </a:r>
          <a:endParaRPr lang="fr-FR" sz="2400" b="1" kern="1200" dirty="0"/>
        </a:p>
      </dsp:txBody>
      <dsp:txXfrm>
        <a:off x="791503" y="997927"/>
        <a:ext cx="6831913" cy="498963"/>
      </dsp:txXfrm>
    </dsp:sp>
    <dsp:sp modelId="{B47AD2B6-DA11-4C30-85E9-0AACF98507EB}">
      <dsp:nvSpPr>
        <dsp:cNvPr id="0" name=""/>
        <dsp:cNvSpPr/>
      </dsp:nvSpPr>
      <dsp:spPr>
        <a:xfrm>
          <a:off x="479650" y="935557"/>
          <a:ext cx="623704" cy="623704"/>
        </a:xfrm>
        <a:prstGeom prst="ellipse">
          <a:avLst/>
        </a:prstGeom>
        <a:solidFill>
          <a:schemeClr val="lt1">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0B636C6D-5F8E-4A97-BA3B-B9A2DE419E9D}">
      <dsp:nvSpPr>
        <dsp:cNvPr id="0" name=""/>
        <dsp:cNvSpPr/>
      </dsp:nvSpPr>
      <dsp:spPr>
        <a:xfrm>
          <a:off x="979183" y="1746278"/>
          <a:ext cx="6644233" cy="498963"/>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t>- Mettre en cohérence les actions proposées </a:t>
          </a:r>
          <a:endParaRPr lang="fr-FR" sz="2400" b="1" kern="1200" dirty="0"/>
        </a:p>
      </dsp:txBody>
      <dsp:txXfrm>
        <a:off x="979183" y="1746278"/>
        <a:ext cx="6644233" cy="498963"/>
      </dsp:txXfrm>
    </dsp:sp>
    <dsp:sp modelId="{6792C7CE-D5A9-4A51-B6E5-297C29510343}">
      <dsp:nvSpPr>
        <dsp:cNvPr id="0" name=""/>
        <dsp:cNvSpPr/>
      </dsp:nvSpPr>
      <dsp:spPr>
        <a:xfrm>
          <a:off x="667331" y="1683908"/>
          <a:ext cx="623704" cy="623704"/>
        </a:xfrm>
        <a:prstGeom prst="ellipse">
          <a:avLst/>
        </a:prstGeom>
        <a:solidFill>
          <a:schemeClr val="lt1">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374E4C20-A4BC-4622-A57E-74A82764F2A4}">
      <dsp:nvSpPr>
        <dsp:cNvPr id="0" name=""/>
        <dsp:cNvSpPr/>
      </dsp:nvSpPr>
      <dsp:spPr>
        <a:xfrm>
          <a:off x="979183" y="2494155"/>
          <a:ext cx="6644233" cy="498963"/>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t>- Définir l’organisation, planifier</a:t>
          </a:r>
          <a:endParaRPr lang="fr-FR" sz="2400" b="1" kern="1200" dirty="0"/>
        </a:p>
      </dsp:txBody>
      <dsp:txXfrm>
        <a:off x="979183" y="2494155"/>
        <a:ext cx="6644233" cy="498963"/>
      </dsp:txXfrm>
    </dsp:sp>
    <dsp:sp modelId="{36FF7EEA-6D32-4F4D-B946-9B1550D63730}">
      <dsp:nvSpPr>
        <dsp:cNvPr id="0" name=""/>
        <dsp:cNvSpPr/>
      </dsp:nvSpPr>
      <dsp:spPr>
        <a:xfrm>
          <a:off x="667331" y="2431785"/>
          <a:ext cx="623704" cy="623704"/>
        </a:xfrm>
        <a:prstGeom prst="ellipse">
          <a:avLst/>
        </a:prstGeom>
        <a:solidFill>
          <a:schemeClr val="lt1">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2D6C49D7-718B-467A-BBAE-A6AC35EF5951}">
      <dsp:nvSpPr>
        <dsp:cNvPr id="0" name=""/>
        <dsp:cNvSpPr/>
      </dsp:nvSpPr>
      <dsp:spPr>
        <a:xfrm>
          <a:off x="791503" y="3242506"/>
          <a:ext cx="6831913" cy="498963"/>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t>- </a:t>
          </a:r>
          <a:r>
            <a:rPr lang="fr-FR" sz="2400" b="1" kern="1200" dirty="0" smtClean="0"/>
            <a:t>Mettre en œuvre, réguler </a:t>
          </a:r>
          <a:endParaRPr lang="fr-FR" sz="2400" b="1" kern="1200" dirty="0"/>
        </a:p>
      </dsp:txBody>
      <dsp:txXfrm>
        <a:off x="791503" y="3242506"/>
        <a:ext cx="6831913" cy="498963"/>
      </dsp:txXfrm>
    </dsp:sp>
    <dsp:sp modelId="{2628691A-B1B6-4267-B69D-2A19D3C03A73}">
      <dsp:nvSpPr>
        <dsp:cNvPr id="0" name=""/>
        <dsp:cNvSpPr/>
      </dsp:nvSpPr>
      <dsp:spPr>
        <a:xfrm>
          <a:off x="479650" y="3180136"/>
          <a:ext cx="623704" cy="623704"/>
        </a:xfrm>
        <a:prstGeom prst="ellipse">
          <a:avLst/>
        </a:prstGeom>
        <a:solidFill>
          <a:schemeClr val="lt1">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BABFA0A2-6D4B-4B00-8DA4-6B3055CE50C6}">
      <dsp:nvSpPr>
        <dsp:cNvPr id="0" name=""/>
        <dsp:cNvSpPr/>
      </dsp:nvSpPr>
      <dsp:spPr>
        <a:xfrm>
          <a:off x="381071" y="3990857"/>
          <a:ext cx="7242345" cy="49896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53" tIns="66040" rIns="66040" bIns="66040" numCol="1" spcCol="1270" anchor="ctr" anchorCtr="0">
          <a:noAutofit/>
        </a:bodyPr>
        <a:lstStyle/>
        <a:p>
          <a:pPr lvl="0" algn="l" defTabSz="1155700">
            <a:lnSpc>
              <a:spcPct val="90000"/>
            </a:lnSpc>
            <a:spcBef>
              <a:spcPct val="0"/>
            </a:spcBef>
            <a:spcAft>
              <a:spcPct val="35000"/>
            </a:spcAft>
          </a:pPr>
          <a:r>
            <a:rPr lang="fr-FR" sz="2600" kern="1200" dirty="0" smtClean="0"/>
            <a:t>- Évaluer les effets  </a:t>
          </a:r>
          <a:endParaRPr lang="fr-FR" sz="2600" kern="1200" dirty="0"/>
        </a:p>
      </dsp:txBody>
      <dsp:txXfrm>
        <a:off x="381071" y="3990857"/>
        <a:ext cx="7242345" cy="498963"/>
      </dsp:txXfrm>
    </dsp:sp>
    <dsp:sp modelId="{4BF9430C-12A4-4D83-B0D0-024EFB296980}">
      <dsp:nvSpPr>
        <dsp:cNvPr id="0" name=""/>
        <dsp:cNvSpPr/>
      </dsp:nvSpPr>
      <dsp:spPr>
        <a:xfrm>
          <a:off x="69219" y="3928487"/>
          <a:ext cx="623704" cy="62370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33799-F182-46F1-ACD7-6BF7A6231ADD}">
      <dsp:nvSpPr>
        <dsp:cNvPr id="0" name=""/>
        <dsp:cNvSpPr/>
      </dsp:nvSpPr>
      <dsp:spPr>
        <a:xfrm>
          <a:off x="4" y="0"/>
          <a:ext cx="2277877" cy="170497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découvrir le monde économique et professionnel</a:t>
          </a:r>
          <a:endParaRPr lang="fr-FR" sz="1800" kern="1200" dirty="0">
            <a:latin typeface="+mn-lt"/>
          </a:endParaRPr>
        </a:p>
      </dsp:txBody>
      <dsp:txXfrm>
        <a:off x="49941" y="49937"/>
        <a:ext cx="2178003" cy="1605099"/>
      </dsp:txXfrm>
    </dsp:sp>
    <dsp:sp modelId="{E9F8022C-047B-42D9-AC1C-B513BA181FE2}">
      <dsp:nvSpPr>
        <dsp:cNvPr id="0" name=""/>
        <dsp:cNvSpPr/>
      </dsp:nvSpPr>
      <dsp:spPr>
        <a:xfrm>
          <a:off x="2457979" y="0"/>
          <a:ext cx="1919807" cy="170157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permettre à l’élève d’élaborer son projet d’orientation scolaire et professionnelle</a:t>
          </a:r>
          <a:endParaRPr lang="fr-FR" sz="1800" kern="1200" dirty="0">
            <a:latin typeface="+mn-lt"/>
          </a:endParaRPr>
        </a:p>
      </dsp:txBody>
      <dsp:txXfrm>
        <a:off x="2507817" y="49838"/>
        <a:ext cx="1820131" cy="1601902"/>
      </dsp:txXfrm>
    </dsp:sp>
    <dsp:sp modelId="{F662A0C0-D684-4EC7-97AF-EA41C7747F1F}">
      <dsp:nvSpPr>
        <dsp:cNvPr id="0" name=""/>
        <dsp:cNvSpPr/>
      </dsp:nvSpPr>
      <dsp:spPr>
        <a:xfrm>
          <a:off x="4590908" y="0"/>
          <a:ext cx="1975170" cy="171008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b="1" i="0" kern="1200" dirty="0" smtClean="0">
              <a:latin typeface="+mn-lt"/>
            </a:rPr>
            <a:t>développer chez les élèves </a:t>
          </a:r>
        </a:p>
        <a:p>
          <a:pPr lvl="0" algn="ctr" defTabSz="800100">
            <a:lnSpc>
              <a:spcPct val="90000"/>
            </a:lnSpc>
            <a:spcBef>
              <a:spcPct val="0"/>
            </a:spcBef>
            <a:spcAft>
              <a:spcPct val="35000"/>
            </a:spcAft>
          </a:pPr>
          <a:r>
            <a:rPr lang="fr-FR" sz="1800" b="1" i="0" kern="1200" dirty="0" smtClean="0">
              <a:latin typeface="+mn-lt"/>
            </a:rPr>
            <a:t>le sens de l’engagement </a:t>
          </a:r>
        </a:p>
        <a:p>
          <a:pPr lvl="0" algn="ctr" defTabSz="800100">
            <a:lnSpc>
              <a:spcPct val="90000"/>
            </a:lnSpc>
            <a:spcBef>
              <a:spcPct val="0"/>
            </a:spcBef>
            <a:spcAft>
              <a:spcPct val="35000"/>
            </a:spcAft>
          </a:pPr>
          <a:r>
            <a:rPr lang="fr-FR" sz="1800" b="1" i="0" kern="1200" dirty="0" smtClean="0">
              <a:latin typeface="+mn-lt"/>
            </a:rPr>
            <a:t>et de l’initiative</a:t>
          </a:r>
          <a:endParaRPr lang="fr-FR" sz="1800" b="1" i="0" kern="1200" dirty="0">
            <a:latin typeface="+mn-lt"/>
          </a:endParaRPr>
        </a:p>
      </dsp:txBody>
      <dsp:txXfrm>
        <a:off x="4640995" y="50087"/>
        <a:ext cx="1874996" cy="1609906"/>
      </dsp:txXfrm>
    </dsp:sp>
    <dsp:sp modelId="{C38A572A-5F5A-4EB6-A79B-8987001801B4}">
      <dsp:nvSpPr>
        <dsp:cNvPr id="0" name=""/>
        <dsp:cNvSpPr/>
      </dsp:nvSpPr>
      <dsp:spPr>
        <a:xfrm>
          <a:off x="6861810" y="0"/>
          <a:ext cx="1888324" cy="1753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faire le lien entre la découverte professionnelle,  les autres disciplines et le socle commun</a:t>
          </a:r>
          <a:endParaRPr lang="fr-FR" sz="1800" b="1" kern="1200" dirty="0">
            <a:latin typeface="+mn-lt"/>
          </a:endParaRPr>
        </a:p>
      </dsp:txBody>
      <dsp:txXfrm>
        <a:off x="6913161" y="51351"/>
        <a:ext cx="1785622" cy="16505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28/01/2019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débats parlementaires sont accessibles. Ces débats montrent bien la préoccupation des parlementaires sur la nécessité de mieux découvrir des métiers mais aussi la nécessité de maintenir ce qui fera réussir les jeunes futurs citoyens et futurs professionnels. Les débats ont porté aussi sur l’apprentissage</a:t>
            </a:r>
            <a:r>
              <a:rPr lang="fr-FR" baseline="0" dirty="0" smtClean="0"/>
              <a:t> qui était au cœur des objectifs assignés aux DIMA</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38028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30</a:t>
            </a:fld>
            <a:endParaRPr lang="fr-FR"/>
          </a:p>
        </p:txBody>
      </p:sp>
    </p:spTree>
    <p:extLst>
      <p:ext uri="{BB962C8B-B14F-4D97-AF65-F5344CB8AC3E}">
        <p14:creationId xmlns:p14="http://schemas.microsoft.com/office/powerpoint/2010/main" val="289440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évolutions attendues</a:t>
            </a:r>
            <a:r>
              <a:rPr lang="fr-FR" baseline="0" dirty="0" smtClean="0"/>
              <a:t> </a:t>
            </a:r>
            <a:r>
              <a:rPr lang="fr-FR" dirty="0" smtClean="0"/>
              <a:t>sont essentiellement pédagogiques, elles nécessitent une meilleure</a:t>
            </a:r>
            <a:r>
              <a:rPr lang="fr-FR" baseline="0" dirty="0" smtClean="0"/>
              <a:t> synergie et la conception d’un projet pédagogique autour d’un fil conducteur explicite où tous les enseignements s’impliquent et apportent leur contribution à la découverte des métiers et des formations professionnelles, à la construction du projet d’orientation de chaque élève.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77061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La 3</a:t>
            </a:r>
            <a:r>
              <a:rPr lang="fr-FR" baseline="30000" dirty="0" smtClean="0"/>
              <a:t>e</a:t>
            </a:r>
            <a:r>
              <a:rPr lang="fr-FR" baseline="0" dirty="0" smtClean="0"/>
              <a:t> prépa-métier est une 3</a:t>
            </a:r>
            <a:r>
              <a:rPr lang="fr-FR" baseline="30000" dirty="0" smtClean="0"/>
              <a:t>e</a:t>
            </a:r>
            <a:r>
              <a:rPr lang="fr-FR" baseline="0" dirty="0" smtClean="0"/>
              <a:t> avec un projet spécifique. Les mêmes </a:t>
            </a:r>
            <a:r>
              <a:rPr lang="fr-FR" baseline="0" smtClean="0"/>
              <a:t>enseignements disciplinaires </a:t>
            </a:r>
            <a:r>
              <a:rPr lang="fr-FR" baseline="0" dirty="0" smtClean="0"/>
              <a:t>que les autres classes de 3</a:t>
            </a:r>
            <a:r>
              <a:rPr lang="fr-FR" baseline="30000" dirty="0" smtClean="0"/>
              <a:t>ème</a:t>
            </a:r>
            <a:r>
              <a:rPr lang="fr-FR" baseline="0" dirty="0" smtClean="0"/>
              <a:t> avec le même objectif d’acquisition du socle (niveau 4), et de réussite au DNB.</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Les élèves de 3</a:t>
            </a:r>
            <a:r>
              <a:rPr lang="fr-FR" baseline="30000" dirty="0" smtClean="0"/>
              <a:t>ème</a:t>
            </a:r>
            <a:r>
              <a:rPr lang="fr-FR" baseline="0" dirty="0" smtClean="0"/>
              <a:t> prépa-métiers reçoivent un enseignement de « découverte professionnelle des métiers et des formations professionnelles » et bénéficient d’un accompagnement à l’orientation plus poussé avec notamment des temps de formation en établissement mais également au sein d’environnement professionnel. Une attention particulière doit être portée sur le développement de la compétence à s’orienter afin d’accompagner au mieux le jeune dans l’élaboration de son projet personnel et professionnel.</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Tout l’enjeu du projet pédagogique de cette classe sera d’articuler, de mettre en cohérence ces différents enseignements et les temps de découverte.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Il s’agit d’élaborer un projet autour d’un fil conducteur où chacun pourra apporter sa contribution</a:t>
            </a:r>
            <a:r>
              <a:rPr lang="fr-FR" baseline="0" dirty="0" smtClean="0"/>
              <a:t> à la découverte des métiers et des formations professionnelles et à la construction du projet d’orientation de chaque élève.  </a:t>
            </a:r>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65932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fil rouge… qui sera constitué de différents projets,</a:t>
            </a:r>
            <a:r>
              <a:rPr lang="fr-FR" baseline="0" dirty="0" smtClean="0"/>
              <a:t> temps d’immersion, stages… tout au long de l’année pour contribuer à la découverte des métiers et des formations professionnelles.</a:t>
            </a:r>
          </a:p>
          <a:p>
            <a:r>
              <a:rPr lang="fr-FR" baseline="0" dirty="0" smtClean="0"/>
              <a:t>	- d’une durée limitée (pas de projet fédérateur long avec l’ensemble des disciplines où la plupart du temps les liens sont artificiels)</a:t>
            </a:r>
          </a:p>
          <a:p>
            <a:r>
              <a:rPr lang="fr-FR" baseline="0" dirty="0" smtClean="0"/>
              <a:t>	- diversifiées, personnalisées (plus question de mettre dans l’EDT 3h d’atelier – mais des temps d’immersion) </a:t>
            </a:r>
          </a:p>
          <a:p>
            <a:r>
              <a:rPr lang="fr-FR" baseline="0" dirty="0" smtClean="0"/>
              <a:t>	- avec d</a:t>
            </a:r>
            <a:r>
              <a:rPr lang="fr-FR" dirty="0" smtClean="0"/>
              <a:t>es temps</a:t>
            </a:r>
            <a:r>
              <a:rPr lang="fr-FR" baseline="0" dirty="0" smtClean="0"/>
              <a:t> collectifs (participation à des projets), des temps personnalisés (au sein des enseignements, de l’AP…), des temps individualisés (accompagnement à l’élaboration du projet, professeur référent…)</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Cela nécessite une organisation annuelle : le projet pédagogique qui doit être conçu sur l’année, avec des temps forts qui permettent</a:t>
            </a:r>
            <a:r>
              <a:rPr lang="fr-FR" baseline="0" dirty="0" smtClean="0"/>
              <a:t> aux enseignants de converger vers des objectifs communs, qui permettent de baliser les projets , les activités qui soutiendront ou qui seront développés à l’occasion de ces temps forts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406658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proposition d’organisation annuelle</a:t>
            </a:r>
            <a:r>
              <a:rPr lang="fr-FR" baseline="0" dirty="0" smtClean="0"/>
              <a:t> (à retrouver dans le vadémécum) :  attention durée des stages en entreprises ne doit pas consommer tous les heures de découverte</a:t>
            </a:r>
          </a:p>
          <a:p>
            <a:pPr marL="171450" indent="-171450">
              <a:buFontTx/>
              <a:buChar char="-"/>
            </a:pPr>
            <a:r>
              <a:rPr lang="fr-FR" baseline="0" dirty="0" smtClean="0"/>
              <a:t>une progressivité que ce soit dans les enseignements disciplinaires, les temps au sein d’environnements professionnels ou des temps dédiés à la découverte professionnelle des métiers et des formations professionnelles,</a:t>
            </a:r>
          </a:p>
          <a:p>
            <a:pPr marL="171450" indent="-171450">
              <a:buFontTx/>
              <a:buChar char="-"/>
            </a:pPr>
            <a:r>
              <a:rPr lang="fr-FR" baseline="0" dirty="0" smtClean="0"/>
              <a:t>une articulation</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331131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Un temps de découverte repose sur une démarche de projet avec des activités de découverte, de réalisations qui permettent :</a:t>
            </a:r>
          </a:p>
          <a:p>
            <a:r>
              <a:rPr lang="fr-FR" baseline="0" dirty="0" smtClean="0"/>
              <a:t>	- de développer des compétences du socle (clairement identifiées)</a:t>
            </a:r>
          </a:p>
          <a:p>
            <a:r>
              <a:rPr lang="fr-FR" baseline="0" dirty="0" smtClean="0"/>
              <a:t>	- d’aborder des connaissances en enseignement général (en lien avec une ou deux disciplines ?)</a:t>
            </a:r>
          </a:p>
          <a:p>
            <a:r>
              <a:rPr lang="fr-FR" baseline="0" dirty="0" smtClean="0"/>
              <a:t>	- de travailler le référentiel du PIIODMEP (des notions : de travail, de contrat de travail…, définir des tâches, un échéancier…)</a:t>
            </a:r>
          </a:p>
          <a:p>
            <a:r>
              <a:rPr lang="fr-FR" baseline="0" dirty="0" smtClean="0"/>
              <a:t>Les situations d’apprentissage s’appuient sur des références du monde professionnel.</a:t>
            </a:r>
          </a:p>
          <a:p>
            <a:r>
              <a:rPr lang="fr-FR" baseline="0" dirty="0" smtClean="0"/>
              <a:t>Le projet conduit à la découverte de métiers et suscite le questionnement des formations professionnelles.</a:t>
            </a:r>
          </a:p>
          <a:p>
            <a:r>
              <a:rPr lang="fr-FR" sz="1200" b="0" i="0" u="none" strike="noStrike" kern="1200" baseline="0" dirty="0" smtClean="0">
                <a:solidFill>
                  <a:schemeClr val="tx1"/>
                </a:solidFill>
                <a:latin typeface="+mn-lt"/>
                <a:ea typeface="+mn-ea"/>
                <a:cs typeface="+mn-cs"/>
              </a:rPr>
              <a:t>Enfin des temps de synthèse sont à mobiliser pour permettre une analyse réflexive des actions menées (qu’est-ce que je retiens ? Qu’est-ce j’ai découvert ? Qu’est-ce que j’ai appris sur moi ?...) </a:t>
            </a:r>
            <a:r>
              <a:rPr lang="fr-FR" sz="1200" b="0" i="0" u="none" strike="noStrike" kern="1200" baseline="0" dirty="0" smtClean="0">
                <a:solidFill>
                  <a:schemeClr val="tx1"/>
                </a:solidFill>
                <a:latin typeface="+mn-lt"/>
                <a:ea typeface="+mn-ea"/>
                <a:cs typeface="+mn-cs"/>
                <a:sym typeface="Wingdings" panose="05000000000000000000" pitchFamily="2" charset="2"/>
              </a:rPr>
              <a:t> garder une trace dans FOLIOS.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185002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terme de pilotage… </a:t>
            </a:r>
          </a:p>
          <a:p>
            <a:r>
              <a:rPr lang="fr-FR" dirty="0" smtClean="0"/>
              <a:t>Constats  : des projets </a:t>
            </a:r>
            <a:r>
              <a:rPr lang="fr-FR" baseline="0" dirty="0" smtClean="0"/>
              <a:t>trop  souvent informels, non anticipés… des actions en parallèle… nous ne savons pas trop qui fait quoi… ou des projets qui se résument à une liste de sorties, de visites… un manque de liens, de cohérence…</a:t>
            </a:r>
            <a:endParaRPr lang="fr-FR" dirty="0" smtClean="0"/>
          </a:p>
          <a:p>
            <a:r>
              <a:rPr lang="fr-FR" dirty="0" smtClean="0"/>
              <a:t>Nécessité de formaliser</a:t>
            </a:r>
            <a:r>
              <a:rPr lang="fr-FR" baseline="0" dirty="0" smtClean="0"/>
              <a:t> un projet pédagogique et d’accompagner les équipes pour la formalisation : mettre l’équipe en projet. Cette nouvelle classe est l’occasion d’engager les équipes à la formalisation du projet pédagogique :</a:t>
            </a:r>
          </a:p>
          <a:p>
            <a:r>
              <a:rPr lang="fr-FR" dirty="0" smtClean="0">
                <a:sym typeface="Wingdings" panose="05000000000000000000" pitchFamily="2" charset="2"/>
              </a:rPr>
              <a:t> d</a:t>
            </a:r>
            <a:r>
              <a:rPr lang="fr-FR" dirty="0" smtClean="0"/>
              <a:t>onner une méthodologie pour écrire le projet pédagogique…</a:t>
            </a:r>
          </a:p>
          <a:p>
            <a:r>
              <a:rPr lang="fr-FR" dirty="0" smtClean="0"/>
              <a:t>1 – faire un état des lieux (points</a:t>
            </a:r>
            <a:r>
              <a:rPr lang="fr-FR" baseline="0" dirty="0" smtClean="0"/>
              <a:t> positifs, points à améliorer…)</a:t>
            </a:r>
          </a:p>
          <a:p>
            <a:r>
              <a:rPr lang="fr-FR" baseline="0" dirty="0" smtClean="0"/>
              <a:t>2 – définir (voire prioriser) des objectifs et des actions</a:t>
            </a:r>
          </a:p>
          <a:p>
            <a:r>
              <a:rPr lang="fr-FR" baseline="0" dirty="0" smtClean="0"/>
              <a:t>3 – identifier les liens possibles… mettre en cohérence</a:t>
            </a:r>
          </a:p>
          <a:p>
            <a:r>
              <a:rPr lang="fr-FR" baseline="0" dirty="0" smtClean="0"/>
              <a:t>4 – organiser, planifier</a:t>
            </a:r>
          </a:p>
          <a:p>
            <a:r>
              <a:rPr lang="fr-FR" baseline="0" dirty="0" smtClean="0"/>
              <a:t>5 – mettre en œuvre et réguler… </a:t>
            </a:r>
          </a:p>
          <a:p>
            <a:r>
              <a:rPr lang="fr-FR" baseline="0" dirty="0" smtClean="0"/>
              <a:t>6 – temps du bilan… </a:t>
            </a:r>
          </a:p>
          <a:p>
            <a:pPr marL="171450" indent="-171450">
              <a:buFont typeface="Wingdings" panose="05000000000000000000" pitchFamily="2" charset="2"/>
              <a:buChar char="à"/>
            </a:pPr>
            <a:r>
              <a:rPr lang="fr-FR" dirty="0" smtClean="0">
                <a:sym typeface="Wingdings" panose="05000000000000000000" pitchFamily="2" charset="2"/>
              </a:rPr>
              <a:t>Proposer </a:t>
            </a:r>
            <a:r>
              <a:rPr lang="fr-FR" dirty="0" smtClean="0"/>
              <a:t>un </a:t>
            </a:r>
            <a:r>
              <a:rPr lang="fr-FR" baseline="0" dirty="0" smtClean="0"/>
              <a:t>cadre pour formaliser le projet pédagogique (voir proposition dans le vadémécum)</a:t>
            </a:r>
          </a:p>
          <a:p>
            <a:pPr marL="171450" indent="-171450">
              <a:buFont typeface="Wingdings" panose="05000000000000000000" pitchFamily="2" charset="2"/>
              <a:buChar char="à"/>
            </a:pPr>
            <a:r>
              <a:rPr lang="fr-FR" baseline="0" dirty="0" smtClean="0"/>
              <a:t> Participer à des temps de régulation ou au bilan afin de permettre à la fois de valoriser le travail effectué et d’impulser des améliorations.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133539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2D39C6B7-2F9F-4C15-802D-C8FCFC1447C7}" type="slidenum">
              <a:rPr lang="fr-FR" smtClean="0"/>
              <a:t>14</a:t>
            </a:fld>
            <a:endParaRPr lang="fr-FR" dirty="0"/>
          </a:p>
        </p:txBody>
      </p:sp>
    </p:spTree>
    <p:extLst>
      <p:ext uri="{BB962C8B-B14F-4D97-AF65-F5344CB8AC3E}">
        <p14:creationId xmlns:p14="http://schemas.microsoft.com/office/powerpoint/2010/main" val="310836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39C6B7-2F9F-4C15-802D-C8FCFC1447C7}" type="slidenum">
              <a:rPr lang="fr-FR" smtClean="0"/>
              <a:t>15</a:t>
            </a:fld>
            <a:endParaRPr lang="fr-FR" dirty="0"/>
          </a:p>
        </p:txBody>
      </p:sp>
    </p:spTree>
    <p:extLst>
      <p:ext uri="{BB962C8B-B14F-4D97-AF65-F5344CB8AC3E}">
        <p14:creationId xmlns:p14="http://schemas.microsoft.com/office/powerpoint/2010/main" val="45161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chemeClr val="bg1"/>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a:extLst>
              <a:ext uri="{FF2B5EF4-FFF2-40B4-BE49-F238E27FC236}">
                <a16:creationId xmlns="" xmlns:a16="http://schemas.microsoft.com/office/drawing/2014/main" id="{4F6C58C5-3CD1-DC40-904B-C6FFC13F3EDB}"/>
              </a:ext>
            </a:extLst>
          </p:cNvPr>
          <p:cNvPicPr>
            <a:picLocks noChangeAspect="1"/>
          </p:cNvPicPr>
          <p:nvPr userDrawn="1"/>
        </p:nvPicPr>
        <p:blipFill>
          <a:blip r:embed="rId2"/>
          <a:stretch>
            <a:fillRect/>
          </a:stretch>
        </p:blipFill>
        <p:spPr>
          <a:xfrm>
            <a:off x="4069" y="8247"/>
            <a:ext cx="9155061" cy="6847687"/>
          </a:xfrm>
          <a:prstGeom prst="rect">
            <a:avLst/>
          </a:prstGeom>
        </p:spPr>
      </p:pic>
      <p:pic>
        <p:nvPicPr>
          <p:cNvPr id="2" name="Image 1" descr="transformer_grisocr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570" y="559963"/>
            <a:ext cx="1688719" cy="612000"/>
          </a:xfrm>
          <a:prstGeom prst="rect">
            <a:avLst/>
          </a:prstGeom>
        </p:spPr>
      </p:pic>
    </p:spTree>
    <p:extLst>
      <p:ext uri="{BB962C8B-B14F-4D97-AF65-F5344CB8AC3E}">
        <p14:creationId xmlns:p14="http://schemas.microsoft.com/office/powerpoint/2010/main" val="207126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hasCustomPrompt="1"/>
          </p:nvPr>
        </p:nvSpPr>
        <p:spPr>
          <a:xfrm>
            <a:off x="1097485" y="3901509"/>
            <a:ext cx="6931817" cy="1679346"/>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2590" y="5585455"/>
            <a:ext cx="697747" cy="923238"/>
          </a:xfrm>
          <a:prstGeom prst="rect">
            <a:avLst/>
          </a:prstGeom>
        </p:spPr>
      </p:pic>
    </p:spTree>
    <p:extLst>
      <p:ext uri="{BB962C8B-B14F-4D97-AF65-F5344CB8AC3E}">
        <p14:creationId xmlns:p14="http://schemas.microsoft.com/office/powerpoint/2010/main" val="22707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1070822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16149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58274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A6BE"/>
              </a:buClr>
              <a:defRPr>
                <a:solidFill>
                  <a:srgbClr val="00A6BE"/>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943980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480736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031BEC-DFCA-4A99-9824-AD029066CC23}" type="datetimeFigureOut">
              <a:rPr lang="fr-FR" smtClean="0">
                <a:solidFill>
                  <a:prstClr val="black"/>
                </a:solidFill>
              </a:rPr>
              <a:pPr/>
              <a:t>28/01/2019</a:t>
            </a:fld>
            <a:endParaRPr lang="fr-FR">
              <a:solidFill>
                <a:prstClr val="black"/>
              </a:solidFill>
            </a:endParaRPr>
          </a:p>
        </p:txBody>
      </p:sp>
      <p:sp>
        <p:nvSpPr>
          <p:cNvPr id="3" name="Espace réservé du pied de page 2"/>
          <p:cNvSpPr>
            <a:spLocks noGrp="1"/>
          </p:cNvSpPr>
          <p:nvPr>
            <p:ph type="ftr" sz="quarter" idx="11"/>
          </p:nvPr>
        </p:nvSpPr>
        <p:spPr/>
        <p:txBody>
          <a:bodyPr/>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p>
            <a:fld id="{CB52D179-9402-4BEE-9D77-0CBC0CB60048}" type="slidenum">
              <a:rPr lang="fr-FR" smtClean="0"/>
              <a:pPr/>
              <a:t>‹N°›</a:t>
            </a:fld>
            <a:endParaRPr lang="fr-FR"/>
          </a:p>
        </p:txBody>
      </p:sp>
    </p:spTree>
    <p:extLst>
      <p:ext uri="{BB962C8B-B14F-4D97-AF65-F5344CB8AC3E}">
        <p14:creationId xmlns:p14="http://schemas.microsoft.com/office/powerpoint/2010/main" val="224422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257198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224783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314124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197502" y="6390910"/>
            <a:ext cx="403878" cy="365125"/>
          </a:xfrm>
          <a:prstGeom prst="rect">
            <a:avLst/>
          </a:prstGeom>
        </p:spPr>
        <p:txBody>
          <a:bodyPr/>
          <a:lstStyle/>
          <a:p>
            <a:fld id="{1FC8907D-B208-DC44-82F5-2940ECA1C9FA}" type="slidenum">
              <a:rPr lang="fr-FR" smtClean="0">
                <a:solidFill>
                  <a:prstClr val="black"/>
                </a:solidFill>
              </a:rPr>
              <a:pPr/>
              <a:t>‹N°›</a:t>
            </a:fld>
            <a:endParaRPr lang="fr-FR" dirty="0">
              <a:solidFill>
                <a:prstClr val="black"/>
              </a:solidFill>
            </a:endParaRPr>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7" name="Image 6">
            <a:extLst>
              <a:ext uri="{FF2B5EF4-FFF2-40B4-BE49-F238E27FC236}">
                <a16:creationId xmlns="" xmlns:a16="http://schemas.microsoft.com/office/drawing/2014/main" id="{F700D3E5-2C83-1F4B-9DF8-EE71BCF9957E}"/>
              </a:ext>
            </a:extLst>
          </p:cNvPr>
          <p:cNvPicPr>
            <a:picLocks noChangeAspect="1"/>
          </p:cNvPicPr>
          <p:nvPr userDrawn="1"/>
        </p:nvPicPr>
        <p:blipFill>
          <a:blip r:embed="rId2"/>
          <a:stretch>
            <a:fillRect/>
          </a:stretch>
        </p:blipFill>
        <p:spPr>
          <a:xfrm>
            <a:off x="13750" y="4094"/>
            <a:ext cx="9131201" cy="6853905"/>
          </a:xfrm>
          <a:prstGeom prst="rect">
            <a:avLst/>
          </a:prstGeom>
        </p:spPr>
      </p:pic>
      <p:pic>
        <p:nvPicPr>
          <p:cNvPr id="5" name="Image 4" descr="transformer_gri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759" y="556415"/>
            <a:ext cx="1688721" cy="612000"/>
          </a:xfrm>
          <a:prstGeom prst="rect">
            <a:avLst/>
          </a:prstGeom>
        </p:spPr>
      </p:pic>
    </p:spTree>
    <p:extLst>
      <p:ext uri="{BB962C8B-B14F-4D97-AF65-F5344CB8AC3E}">
        <p14:creationId xmlns:p14="http://schemas.microsoft.com/office/powerpoint/2010/main" val="3908812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8197502" y="6390910"/>
            <a:ext cx="403878" cy="365125"/>
          </a:xfrm>
          <a:prstGeom prst="rect">
            <a:avLst/>
          </a:prstGeom>
        </p:spPr>
        <p:txBody>
          <a:bodyPr/>
          <a:lstStyle/>
          <a:p>
            <a:fld id="{1FC8907D-B208-DC44-82F5-2940ECA1C9FA}" type="slidenum">
              <a:rPr lang="fr-FR" smtClean="0">
                <a:solidFill>
                  <a:prstClr val="black"/>
                </a:solidFill>
              </a:rPr>
              <a:pPr/>
              <a:t>‹N°›</a:t>
            </a:fld>
            <a:endParaRPr lang="fr-FR" dirty="0">
              <a:solidFill>
                <a:prstClr val="black"/>
              </a:solidFill>
            </a:endParaRPr>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chemeClr val="bg1"/>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0" name="Image 9">
            <a:extLst>
              <a:ext uri="{FF2B5EF4-FFF2-40B4-BE49-F238E27FC236}">
                <a16:creationId xmlns="" xmlns:a16="http://schemas.microsoft.com/office/drawing/2014/main" id="{4F6C58C5-3CD1-DC40-904B-C6FFC13F3EDB}"/>
              </a:ext>
            </a:extLst>
          </p:cNvPr>
          <p:cNvPicPr>
            <a:picLocks noChangeAspect="1"/>
          </p:cNvPicPr>
          <p:nvPr userDrawn="1"/>
        </p:nvPicPr>
        <p:blipFill>
          <a:blip r:embed="rId2"/>
          <a:stretch>
            <a:fillRect/>
          </a:stretch>
        </p:blipFill>
        <p:spPr>
          <a:xfrm>
            <a:off x="4069" y="8247"/>
            <a:ext cx="9155061" cy="6847687"/>
          </a:xfrm>
          <a:prstGeom prst="rect">
            <a:avLst/>
          </a:prstGeom>
        </p:spPr>
      </p:pic>
      <p:pic>
        <p:nvPicPr>
          <p:cNvPr id="2" name="Image 1" descr="transformer_grisocr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570" y="559963"/>
            <a:ext cx="1688719" cy="612000"/>
          </a:xfrm>
          <a:prstGeom prst="rect">
            <a:avLst/>
          </a:prstGeom>
        </p:spPr>
      </p:pic>
    </p:spTree>
    <p:extLst>
      <p:ext uri="{BB962C8B-B14F-4D97-AF65-F5344CB8AC3E}">
        <p14:creationId xmlns:p14="http://schemas.microsoft.com/office/powerpoint/2010/main" val="1011761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hasCustomPrompt="1"/>
          </p:nvPr>
        </p:nvSpPr>
        <p:spPr>
          <a:xfrm>
            <a:off x="1097485" y="3901509"/>
            <a:ext cx="6931817" cy="1679346"/>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2590" y="5585455"/>
            <a:ext cx="697747" cy="923238"/>
          </a:xfrm>
          <a:prstGeom prst="rect">
            <a:avLst/>
          </a:prstGeom>
        </p:spPr>
      </p:pic>
    </p:spTree>
    <p:extLst>
      <p:ext uri="{BB962C8B-B14F-4D97-AF65-F5344CB8AC3E}">
        <p14:creationId xmlns:p14="http://schemas.microsoft.com/office/powerpoint/2010/main" val="155593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A6BE"/>
              </a:buClr>
              <a:defRPr>
                <a:solidFill>
                  <a:srgbClr val="00A6BE"/>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vl2pPr marL="627063" marR="0"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0B34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E0B347"/>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vl2pPr marL="627063" marR="0"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0B34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0B347"/>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E0B347"/>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solidFill>
                  <a:srgbClr val="E0B347"/>
                </a:solidFill>
              </a:defRPr>
            </a:lvl1pPr>
          </a:lstStyle>
          <a:p>
            <a:pPr marL="177800" marR="0" lvl="0" indent="-177800" algn="l" defTabSz="457200" rtl="0" eaLnBrk="1" fontAlgn="auto" latinLnBrk="0" hangingPunct="1">
              <a:lnSpc>
                <a:spcPct val="100000"/>
              </a:lnSpc>
              <a:spcBef>
                <a:spcPct val="20000"/>
              </a:spcBef>
              <a:spcAft>
                <a:spcPts val="0"/>
              </a:spcAft>
              <a:buClr>
                <a:srgbClr val="E0B347"/>
              </a:buClr>
              <a:buSzPct val="114000"/>
              <a:buFont typeface="Wingdings" charset="2"/>
              <a:buChar char="§"/>
              <a:tabLst/>
              <a:defRPr/>
            </a:pPr>
            <a:r>
              <a:rPr kumimoji="0" lang="fr-FR" sz="1800" b="1" i="0" u="none" strike="noStrike" kern="1200" cap="none" spc="0" normalizeH="0" baseline="0" noProof="0" dirty="0">
                <a:ln>
                  <a:noFill/>
                </a:ln>
                <a:solidFill>
                  <a:srgbClr val="E0B347"/>
                </a:solidFill>
                <a:effectLst/>
                <a:uLnTx/>
                <a:uFillTx/>
                <a:latin typeface="Arial" charset="0"/>
                <a:ea typeface="Arial" charset="0"/>
                <a:cs typeface="Arial" charset="0"/>
              </a:rPr>
              <a:t> Cliquez pour modifier les styles du texte du masque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 xmlns:a16="http://schemas.microsoft.com/office/drawing/2014/main" id="{F700D3E5-2C83-1F4B-9DF8-EE71BCF9957E}"/>
              </a:ext>
            </a:extLst>
          </p:cNvPr>
          <p:cNvPicPr>
            <a:picLocks noChangeAspect="1"/>
          </p:cNvPicPr>
          <p:nvPr userDrawn="1"/>
        </p:nvPicPr>
        <p:blipFill>
          <a:blip r:embed="rId2"/>
          <a:stretch>
            <a:fillRect/>
          </a:stretch>
        </p:blipFill>
        <p:spPr>
          <a:xfrm>
            <a:off x="13750" y="4094"/>
            <a:ext cx="9131201" cy="6853905"/>
          </a:xfrm>
          <a:prstGeom prst="rect">
            <a:avLst/>
          </a:prstGeom>
        </p:spPr>
      </p:pic>
      <p:pic>
        <p:nvPicPr>
          <p:cNvPr id="5" name="Image 4" descr="transformer_gri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759" y="556415"/>
            <a:ext cx="1688721" cy="612000"/>
          </a:xfrm>
          <a:prstGeom prst="rect">
            <a:avLst/>
          </a:prstGeom>
        </p:spPr>
      </p:pic>
    </p:spTree>
    <p:extLst>
      <p:ext uri="{BB962C8B-B14F-4D97-AF65-F5344CB8AC3E}">
        <p14:creationId xmlns:p14="http://schemas.microsoft.com/office/powerpoint/2010/main" val="2633674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13.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6.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9" name="Image 8">
            <a:extLst>
              <a:ext uri="{FF2B5EF4-FFF2-40B4-BE49-F238E27FC236}">
                <a16:creationId xmlns="" xmlns:a16="http://schemas.microsoft.com/office/drawing/2014/main" id="{19F21F5D-F93F-7E43-AC00-B854D2AC559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A6BE"/>
        </a:buClr>
        <a:buSzPct val="114000"/>
        <a:buFont typeface="Wingdings" charset="2"/>
        <a:buChar char="§"/>
        <a:defRPr sz="1800" b="1" i="0" kern="1200">
          <a:solidFill>
            <a:srgbClr val="00A6BE"/>
          </a:solidFill>
          <a:latin typeface="Arial" charset="0"/>
          <a:ea typeface="Arial" charset="0"/>
          <a:cs typeface="Arial" charset="0"/>
        </a:defRPr>
      </a:lvl1pPr>
      <a:lvl2pPr marL="627063" indent="-169863" algn="l" defTabSz="457200" rtl="0" eaLnBrk="1" latinLnBrk="0" hangingPunct="1">
        <a:spcBef>
          <a:spcPct val="20000"/>
        </a:spcBef>
        <a:buClr>
          <a:srgbClr val="00A6BE"/>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A6BE"/>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smtClean="0">
                <a:solidFill>
                  <a:prstClr val="black">
                    <a:lumMod val="75000"/>
                    <a:lumOff val="25000"/>
                  </a:prstClr>
                </a:solidFill>
              </a:rPr>
              <a:t>La réalisation du chef-d'œuvre</a:t>
            </a:r>
          </a:p>
          <a:p>
            <a:pPr>
              <a:lnSpc>
                <a:spcPts val="1320"/>
              </a:lnSpc>
            </a:pPr>
            <a:endParaRPr lang="fr-FR" dirty="0">
              <a:solidFill>
                <a:prstClr val="black">
                  <a:lumMod val="75000"/>
                  <a:lumOff val="25000"/>
                </a:prstClr>
              </a:solidFill>
            </a:endParaRPr>
          </a:p>
          <a:p>
            <a:endParaRPr lang="fr-FR" dirty="0">
              <a:solidFill>
                <a:prstClr val="black">
                  <a:tint val="75000"/>
                </a:prstClr>
              </a:solidFill>
            </a:endParaRPr>
          </a:p>
        </p:txBody>
      </p:sp>
      <p:sp>
        <p:nvSpPr>
          <p:cNvPr id="15" name="Espace réservé du pied de page 4"/>
          <p:cNvSpPr txBox="1">
            <a:spLocks/>
          </p:cNvSpPr>
          <p:nvPr userDrawn="1"/>
        </p:nvSpPr>
        <p:spPr>
          <a:xfrm>
            <a:off x="6223000" y="6302069"/>
            <a:ext cx="192694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prstClr val="black">
                    <a:lumMod val="75000"/>
                    <a:lumOff val="25000"/>
                  </a:prstClr>
                </a:solidFill>
              </a:rPr>
              <a:t>23 et 24 janvier 2019</a:t>
            </a:r>
            <a:endParaRPr lang="fr-FR" dirty="0">
              <a:solidFill>
                <a:prstClr val="black">
                  <a:lumMod val="75000"/>
                  <a:lumOff val="25000"/>
                </a:prstClr>
              </a:solidFill>
            </a:endParaRPr>
          </a:p>
          <a:p>
            <a:endParaRPr lang="fr-FR" dirty="0">
              <a:solidFill>
                <a:prstClr val="black">
                  <a:tint val="75000"/>
                </a:prstClr>
              </a:solidFill>
            </a:endParaRPr>
          </a:p>
        </p:txBody>
      </p:sp>
      <p:pic>
        <p:nvPicPr>
          <p:cNvPr id="8" name="Image 7">
            <a:extLst>
              <a:ext uri="{FF2B5EF4-FFF2-40B4-BE49-F238E27FC236}">
                <a16:creationId xmlns="" xmlns:a16="http://schemas.microsoft.com/office/drawing/2014/main" id="{DB9F2CB5-F14A-6B4E-A43B-921923DC80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11350968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0B347"/>
        </a:buClr>
        <a:buSzPct val="114000"/>
        <a:buFont typeface="Wingdings" charset="2"/>
        <a:buChar char="§"/>
        <a:defRPr sz="1800" b="1" i="0" kern="1200">
          <a:solidFill>
            <a:srgbClr val="E0B347"/>
          </a:solidFill>
          <a:latin typeface="Arial" charset="0"/>
          <a:ea typeface="Arial" charset="0"/>
          <a:cs typeface="Arial" charset="0"/>
        </a:defRPr>
      </a:lvl1pPr>
      <a:lvl2pPr marL="627063" indent="-169863" algn="l" defTabSz="457200" rtl="0" eaLnBrk="1" latinLnBrk="0" hangingPunct="1">
        <a:spcBef>
          <a:spcPct val="20000"/>
        </a:spcBef>
        <a:buClr>
          <a:srgbClr val="E0B34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0B34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pic>
        <p:nvPicPr>
          <p:cNvPr id="8" name="Image 7">
            <a:extLst>
              <a:ext uri="{FF2B5EF4-FFF2-40B4-BE49-F238E27FC236}">
                <a16:creationId xmlns="" xmlns:a16="http://schemas.microsoft.com/office/drawing/2014/main" id="{DB9F2CB5-F14A-6B4E-A43B-921923DC80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75" r:id="rId3"/>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8A57E84A-A76A-AE47-8ECF-AE75B0DC7573}"/>
              </a:ext>
            </a:extLst>
          </p:cNvPr>
          <p:cNvPicPr>
            <a:picLocks noChangeAspect="1"/>
          </p:cNvPicPr>
          <p:nvPr userDrawn="1"/>
        </p:nvPicPr>
        <p:blipFill>
          <a:blip r:embed="rId3"/>
          <a:stretch>
            <a:fillRect/>
          </a:stretch>
        </p:blipFill>
        <p:spPr>
          <a:xfrm>
            <a:off x="-3233" y="6876"/>
            <a:ext cx="9167859" cy="685726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4" name="Image 3" descr="transformer_bl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620" y="533142"/>
            <a:ext cx="1935656" cy="701491"/>
          </a:xfrm>
          <a:prstGeom prst="rect">
            <a:avLst/>
          </a:prstGeom>
        </p:spPr>
      </p:pic>
      <p:pic>
        <p:nvPicPr>
          <p:cNvPr id="5" name="Image 4" descr="transformer_bleu.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372" y="533142"/>
            <a:ext cx="1935656" cy="701491"/>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D4325835-A224-FD4F-B2B4-E4378CAE699B}"/>
              </a:ext>
            </a:extLst>
          </p:cNvPr>
          <p:cNvPicPr>
            <a:picLocks noChangeAspect="1"/>
          </p:cNvPicPr>
          <p:nvPr userDrawn="1"/>
        </p:nvPicPr>
        <p:blipFill>
          <a:blip r:embed="rId3"/>
          <a:stretch>
            <a:fillRect/>
          </a:stretch>
        </p:blipFill>
        <p:spPr>
          <a:xfrm>
            <a:off x="0" y="9293"/>
            <a:ext cx="9142636" cy="6838394"/>
          </a:xfrm>
          <a:prstGeom prst="rect">
            <a:avLst/>
          </a:prstGeom>
        </p:spPr>
      </p:pic>
      <p:pic>
        <p:nvPicPr>
          <p:cNvPr id="15" name="Image 14">
            <a:extLst>
              <a:ext uri="{FF2B5EF4-FFF2-40B4-BE49-F238E27FC236}">
                <a16:creationId xmlns="" xmlns:a16="http://schemas.microsoft.com/office/drawing/2014/main" id="{DF44B2DF-6333-D145-8E04-D4E4780F3A17}"/>
              </a:ext>
            </a:extLst>
          </p:cNvPr>
          <p:cNvPicPr>
            <a:picLocks noChangeAspect="1"/>
          </p:cNvPicPr>
          <p:nvPr userDrawn="1"/>
        </p:nvPicPr>
        <p:blipFill>
          <a:blip r:embed="rId3"/>
          <a:stretch>
            <a:fillRect/>
          </a:stretch>
        </p:blipFill>
        <p:spPr>
          <a:xfrm>
            <a:off x="1364" y="0"/>
            <a:ext cx="9142636" cy="6838394"/>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E0B34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descr="transformer_ocr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6" y="527392"/>
            <a:ext cx="1919941" cy="695796"/>
          </a:xfrm>
          <a:prstGeom prst="rect">
            <a:avLst/>
          </a:prstGeom>
        </p:spPr>
      </p:pic>
    </p:spTree>
    <p:extLst>
      <p:ext uri="{BB962C8B-B14F-4D97-AF65-F5344CB8AC3E}">
        <p14:creationId xmlns:p14="http://schemas.microsoft.com/office/powerpoint/2010/main" val="1931084026"/>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457200" rtl="0" eaLnBrk="1" latinLnBrk="0" hangingPunct="1">
        <a:spcBef>
          <a:spcPct val="0"/>
        </a:spcBef>
        <a:buNone/>
        <a:defRPr sz="3200" b="1" i="0" kern="1200">
          <a:solidFill>
            <a:srgbClr val="E0B34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dirty="0">
              <a:solidFill>
                <a:prstClr val="black">
                  <a:lumMod val="75000"/>
                  <a:lumOff val="25000"/>
                </a:prstClr>
              </a:solidFill>
              <a:latin typeface="Arial" charset="0"/>
              <a:ea typeface="Arial" charset="0"/>
              <a:cs typeface="Arial" charset="0"/>
            </a:endParaRPr>
          </a:p>
          <a:p>
            <a:pPr>
              <a:lnSpc>
                <a:spcPts val="1320"/>
              </a:lnSpc>
            </a:pPr>
            <a:r>
              <a:rPr lang="fr-FR" sz="900" dirty="0">
                <a:solidFill>
                  <a:prstClr val="black">
                    <a:lumMod val="75000"/>
                    <a:lumOff val="25000"/>
                  </a:prst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dirty="0">
                <a:solidFill>
                  <a:prstClr val="black">
                    <a:lumMod val="75000"/>
                    <a:lumOff val="25000"/>
                  </a:prstClr>
                </a:solidFill>
                <a:latin typeface="Arial" charset="0"/>
                <a:ea typeface="Arial" charset="0"/>
                <a:cs typeface="Arial" charset="0"/>
              </a:rPr>
              <a:t>JJ/MM/AAAA</a:t>
            </a:r>
          </a:p>
          <a:p>
            <a:endParaRPr lang="fr-FR" dirty="0">
              <a:solidFill>
                <a:prstClr val="black">
                  <a:tint val="75000"/>
                </a:prstClr>
              </a:solidFill>
            </a:endParaRPr>
          </a:p>
        </p:txBody>
      </p:sp>
      <p:pic>
        <p:nvPicPr>
          <p:cNvPr id="11" name="Imag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9" name="Image 8">
            <a:extLst>
              <a:ext uri="{FF2B5EF4-FFF2-40B4-BE49-F238E27FC236}">
                <a16:creationId xmlns:a16="http://schemas.microsoft.com/office/drawing/2014/main" xmlns="" id="{19F21F5D-F93F-7E43-AC00-B854D2AC559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5859099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A6BE"/>
        </a:buClr>
        <a:buSzPct val="114000"/>
        <a:buFont typeface="Wingdings" charset="2"/>
        <a:buChar char="§"/>
        <a:defRPr sz="1800" b="1" i="0" kern="1200">
          <a:solidFill>
            <a:srgbClr val="00A6BE"/>
          </a:solidFill>
          <a:latin typeface="Arial" charset="0"/>
          <a:ea typeface="Arial" charset="0"/>
          <a:cs typeface="Arial" charset="0"/>
        </a:defRPr>
      </a:lvl1pPr>
      <a:lvl2pPr marL="627063" indent="-169863" algn="l" defTabSz="457200" rtl="0" eaLnBrk="1" latinLnBrk="0" hangingPunct="1">
        <a:spcBef>
          <a:spcPct val="20000"/>
        </a:spcBef>
        <a:buClr>
          <a:srgbClr val="00A6BE"/>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A6BE"/>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8A57E84A-A76A-AE47-8ECF-AE75B0DC7573}"/>
              </a:ext>
            </a:extLst>
          </p:cNvPr>
          <p:cNvPicPr>
            <a:picLocks noChangeAspect="1"/>
          </p:cNvPicPr>
          <p:nvPr userDrawn="1"/>
        </p:nvPicPr>
        <p:blipFill>
          <a:blip r:embed="rId3"/>
          <a:stretch>
            <a:fillRect/>
          </a:stretch>
        </p:blipFill>
        <p:spPr>
          <a:xfrm>
            <a:off x="-3233" y="6876"/>
            <a:ext cx="9167859" cy="685726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smtClean="0">
                <a:solidFill>
                  <a:prstClr val="black">
                    <a:lumMod val="75000"/>
                    <a:lumOff val="25000"/>
                  </a:prstClr>
                </a:solidFill>
              </a:rPr>
              <a:t>la TROISIÈME </a:t>
            </a:r>
            <a:r>
              <a:rPr lang="fr-FR" dirty="0" err="1" smtClean="0">
                <a:solidFill>
                  <a:prstClr val="black">
                    <a:lumMod val="75000"/>
                    <a:lumOff val="25000"/>
                  </a:prstClr>
                </a:solidFill>
              </a:rPr>
              <a:t>préPA</a:t>
            </a:r>
            <a:r>
              <a:rPr lang="fr-FR" dirty="0" smtClean="0">
                <a:solidFill>
                  <a:prstClr val="black">
                    <a:lumMod val="75000"/>
                    <a:lumOff val="25000"/>
                  </a:prstClr>
                </a:solidFill>
              </a:rPr>
              <a:t>-MÉTIERS </a:t>
            </a:r>
            <a:endParaRPr lang="fr-FR" dirty="0">
              <a:solidFill>
                <a:prstClr val="black">
                  <a:lumMod val="75000"/>
                  <a:lumOff val="25000"/>
                </a:prstClr>
              </a:solidFill>
            </a:endParaRP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prstClr val="black">
                    <a:lumMod val="75000"/>
                    <a:lumOff val="25000"/>
                  </a:prstClr>
                </a:solidFill>
              </a:rPr>
              <a:t>janvier 2019</a:t>
            </a:r>
            <a:endParaRPr lang="fr-FR" dirty="0">
              <a:solidFill>
                <a:prstClr val="black">
                  <a:lumMod val="75000"/>
                  <a:lumOff val="25000"/>
                </a:prstClr>
              </a:solidFill>
            </a:endParaRP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4" name="Image 3" descr="transformer_bl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620" y="533142"/>
            <a:ext cx="1935656" cy="701491"/>
          </a:xfrm>
          <a:prstGeom prst="rect">
            <a:avLst/>
          </a:prstGeom>
        </p:spPr>
      </p:pic>
      <p:pic>
        <p:nvPicPr>
          <p:cNvPr id="5" name="Image 4" descr="transformer_bleu.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372" y="533142"/>
            <a:ext cx="1935656" cy="701491"/>
          </a:xfrm>
          <a:prstGeom prst="rect">
            <a:avLst/>
          </a:prstGeom>
        </p:spPr>
      </p:pic>
    </p:spTree>
    <p:extLst>
      <p:ext uri="{BB962C8B-B14F-4D97-AF65-F5344CB8AC3E}">
        <p14:creationId xmlns:p14="http://schemas.microsoft.com/office/powerpoint/2010/main" val="73169983"/>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8A57E84A-A76A-AE47-8ECF-AE75B0DC7573}"/>
              </a:ext>
            </a:extLst>
          </p:cNvPr>
          <p:cNvPicPr>
            <a:picLocks noChangeAspect="1"/>
          </p:cNvPicPr>
          <p:nvPr userDrawn="1"/>
        </p:nvPicPr>
        <p:blipFill>
          <a:blip r:embed="rId3"/>
          <a:stretch>
            <a:fillRect/>
          </a:stretch>
        </p:blipFill>
        <p:spPr>
          <a:xfrm>
            <a:off x="-3233" y="6876"/>
            <a:ext cx="9167859" cy="685726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smtClean="0">
                <a:solidFill>
                  <a:prstClr val="black">
                    <a:lumMod val="75000"/>
                    <a:lumOff val="25000"/>
                  </a:prstClr>
                </a:solidFill>
              </a:rPr>
              <a:t>la TROISIÈME </a:t>
            </a:r>
            <a:r>
              <a:rPr lang="fr-FR" dirty="0" err="1" smtClean="0">
                <a:solidFill>
                  <a:prstClr val="black">
                    <a:lumMod val="75000"/>
                    <a:lumOff val="25000"/>
                  </a:prstClr>
                </a:solidFill>
              </a:rPr>
              <a:t>préPA</a:t>
            </a:r>
            <a:r>
              <a:rPr lang="fr-FR" dirty="0" smtClean="0">
                <a:solidFill>
                  <a:prstClr val="black">
                    <a:lumMod val="75000"/>
                    <a:lumOff val="25000"/>
                  </a:prstClr>
                </a:solidFill>
              </a:rPr>
              <a:t>-MÉTIERS </a:t>
            </a:r>
            <a:endParaRPr lang="fr-FR" dirty="0">
              <a:solidFill>
                <a:prstClr val="black">
                  <a:lumMod val="75000"/>
                  <a:lumOff val="25000"/>
                </a:prstClr>
              </a:solidFill>
            </a:endParaRP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prstClr val="black">
                    <a:lumMod val="75000"/>
                    <a:lumOff val="25000"/>
                  </a:prstClr>
                </a:solidFill>
              </a:rPr>
              <a:t>janvier 2019</a:t>
            </a:r>
            <a:endParaRPr lang="fr-FR" dirty="0">
              <a:solidFill>
                <a:prstClr val="black">
                  <a:lumMod val="75000"/>
                  <a:lumOff val="25000"/>
                </a:prstClr>
              </a:solidFill>
            </a:endParaRP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4" name="Image 3" descr="transformer_bl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620" y="533142"/>
            <a:ext cx="1935656" cy="701491"/>
          </a:xfrm>
          <a:prstGeom prst="rect">
            <a:avLst/>
          </a:prstGeom>
        </p:spPr>
      </p:pic>
      <p:pic>
        <p:nvPicPr>
          <p:cNvPr id="5" name="Image 4" descr="transformer_bleu.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372" y="533142"/>
            <a:ext cx="1935656" cy="701491"/>
          </a:xfrm>
          <a:prstGeom prst="rect">
            <a:avLst/>
          </a:prstGeom>
        </p:spPr>
      </p:pic>
    </p:spTree>
    <p:extLst>
      <p:ext uri="{BB962C8B-B14F-4D97-AF65-F5344CB8AC3E}">
        <p14:creationId xmlns:p14="http://schemas.microsoft.com/office/powerpoint/2010/main" val="1664006421"/>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8A57E84A-A76A-AE47-8ECF-AE75B0DC7573}"/>
              </a:ext>
            </a:extLst>
          </p:cNvPr>
          <p:cNvPicPr>
            <a:picLocks noChangeAspect="1"/>
          </p:cNvPicPr>
          <p:nvPr userDrawn="1"/>
        </p:nvPicPr>
        <p:blipFill>
          <a:blip r:embed="rId3"/>
          <a:stretch>
            <a:fillRect/>
          </a:stretch>
        </p:blipFill>
        <p:spPr>
          <a:xfrm>
            <a:off x="-3233" y="6876"/>
            <a:ext cx="9167859" cy="685726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smtClean="0">
                <a:solidFill>
                  <a:prstClr val="black">
                    <a:lumMod val="75000"/>
                    <a:lumOff val="25000"/>
                  </a:prstClr>
                </a:solidFill>
              </a:rPr>
              <a:t>la TROISIÈME </a:t>
            </a:r>
            <a:r>
              <a:rPr lang="fr-FR" dirty="0" err="1" smtClean="0">
                <a:solidFill>
                  <a:prstClr val="black">
                    <a:lumMod val="75000"/>
                    <a:lumOff val="25000"/>
                  </a:prstClr>
                </a:solidFill>
              </a:rPr>
              <a:t>préPA</a:t>
            </a:r>
            <a:r>
              <a:rPr lang="fr-FR" dirty="0" smtClean="0">
                <a:solidFill>
                  <a:prstClr val="black">
                    <a:lumMod val="75000"/>
                    <a:lumOff val="25000"/>
                  </a:prstClr>
                </a:solidFill>
              </a:rPr>
              <a:t>-MÉTIERS </a:t>
            </a:r>
            <a:endParaRPr lang="fr-FR" dirty="0">
              <a:solidFill>
                <a:prstClr val="black">
                  <a:lumMod val="75000"/>
                  <a:lumOff val="25000"/>
                </a:prstClr>
              </a:solidFill>
            </a:endParaRP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prstClr val="black">
                    <a:lumMod val="75000"/>
                    <a:lumOff val="25000"/>
                  </a:prstClr>
                </a:solidFill>
              </a:rPr>
              <a:t>janvier 2019</a:t>
            </a:r>
            <a:endParaRPr lang="fr-FR" dirty="0">
              <a:solidFill>
                <a:prstClr val="black">
                  <a:lumMod val="75000"/>
                  <a:lumOff val="25000"/>
                </a:prstClr>
              </a:solidFill>
            </a:endParaRP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4" name="Image 3" descr="transformer_bl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620" y="533142"/>
            <a:ext cx="1935656" cy="701491"/>
          </a:xfrm>
          <a:prstGeom prst="rect">
            <a:avLst/>
          </a:prstGeom>
        </p:spPr>
      </p:pic>
      <p:pic>
        <p:nvPicPr>
          <p:cNvPr id="5" name="Image 4" descr="transformer_bleu.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372" y="533142"/>
            <a:ext cx="1935656" cy="701491"/>
          </a:xfrm>
          <a:prstGeom prst="rect">
            <a:avLst/>
          </a:prstGeom>
        </p:spPr>
      </p:pic>
    </p:spTree>
    <p:extLst>
      <p:ext uri="{BB962C8B-B14F-4D97-AF65-F5344CB8AC3E}">
        <p14:creationId xmlns:p14="http://schemas.microsoft.com/office/powerpoint/2010/main" val="2925504945"/>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egazeau\Documents\Actualit&#233;s%20formation\R&#233;forme%20du%20coll&#232;ge%20+%20socle\Formation%20acad%203PP-DP\Formation%203PP-DP%202016-17\3-Fo%20de%20Fo%20enseignants%20J2-J3\Outils-Fiches_enseignants%20J2-J3\Ressource-P%20Avenir_d&#233;cembre2015_orl&#233;ans.pdf_page_10_12.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Tableau%20de%20comp&#233;tences_Technologie%203PEP_V.x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ien_juin07/dp/dp6H/orientation/planif_dp_v1.doc" TargetMode="External"/><Relationship Id="rId7" Type="http://schemas.openxmlformats.org/officeDocument/2006/relationships/hyperlink" Target="https://folios.onisep.f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wmf"/><Relationship Id="rId11" Type="http://schemas.openxmlformats.org/officeDocument/2006/relationships/image" Target="../media/image24.png"/><Relationship Id="rId5" Type="http://schemas.openxmlformats.org/officeDocument/2006/relationships/image" Target="../media/image20.wmf"/><Relationship Id="rId10" Type="http://schemas.openxmlformats.org/officeDocument/2006/relationships/image" Target="../media/image23.jpg"/><Relationship Id="rId4" Type="http://schemas.openxmlformats.org/officeDocument/2006/relationships/image" Target="../media/image19.wmf"/><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wm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0764" y="913748"/>
            <a:ext cx="5590311" cy="971122"/>
          </a:xfrm>
        </p:spPr>
        <p:txBody>
          <a:bodyPr>
            <a:normAutofit fontScale="90000"/>
          </a:bodyPr>
          <a:lstStyle/>
          <a:p>
            <a:pPr lvl="0"/>
            <a:r>
              <a:rPr lang="fr-FR" dirty="0" smtClean="0">
                <a:solidFill>
                  <a:schemeClr val="tx1"/>
                </a:solidFill>
              </a:rPr>
              <a:t/>
            </a:r>
            <a:br>
              <a:rPr lang="fr-FR" dirty="0" smtClean="0">
                <a:solidFill>
                  <a:schemeClr val="tx1"/>
                </a:solidFill>
              </a:rPr>
            </a:br>
            <a:r>
              <a:rPr lang="fr-FR" dirty="0">
                <a:solidFill>
                  <a:schemeClr val="tx1"/>
                </a:solidFill>
              </a:rPr>
              <a:t>D</a:t>
            </a:r>
            <a:r>
              <a:rPr lang="fr-FR" dirty="0" smtClean="0">
                <a:solidFill>
                  <a:schemeClr val="tx1"/>
                </a:solidFill>
              </a:rPr>
              <a:t>ans le cadre de la loi et des dispositions relatives à l’orientation scolaire : </a:t>
            </a:r>
            <a:br>
              <a:rPr lang="fr-FR" dirty="0" smtClean="0">
                <a:solidFill>
                  <a:schemeClr val="tx1"/>
                </a:solidFill>
              </a:rPr>
            </a:br>
            <a:endParaRPr lang="fr-FR" dirty="0"/>
          </a:p>
        </p:txBody>
      </p:sp>
      <p:sp>
        <p:nvSpPr>
          <p:cNvPr id="5" name="Espace réservé du numéro de diapositive 4"/>
          <p:cNvSpPr>
            <a:spLocks noGrp="1"/>
          </p:cNvSpPr>
          <p:nvPr>
            <p:ph type="sldNum" sz="quarter" idx="12"/>
          </p:nvPr>
        </p:nvSpPr>
        <p:spPr/>
        <p:txBody>
          <a:bodyPr/>
          <a:lstStyle/>
          <a:p>
            <a:fld id="{C6B7B3CB-E3BA-F74C-AB76-86EFC5843CD6}" type="slidenum">
              <a:rPr lang="fr-FR" smtClean="0"/>
              <a:pPr/>
              <a:t>1</a:t>
            </a:fld>
            <a:endParaRPr lang="fr-FR" dirty="0"/>
          </a:p>
        </p:txBody>
      </p:sp>
      <p:sp>
        <p:nvSpPr>
          <p:cNvPr id="7" name="Espace réservé du texte 6"/>
          <p:cNvSpPr>
            <a:spLocks noGrp="1"/>
          </p:cNvSpPr>
          <p:nvPr>
            <p:ph type="body" sz="quarter" idx="14"/>
          </p:nvPr>
        </p:nvSpPr>
        <p:spPr>
          <a:xfrm>
            <a:off x="2618509" y="2618137"/>
            <a:ext cx="6359236" cy="3951765"/>
          </a:xfrm>
        </p:spPr>
        <p:txBody>
          <a:bodyPr/>
          <a:lstStyle/>
          <a:p>
            <a:r>
              <a:rPr lang="fr-FR" sz="1800" b="1" dirty="0" smtClean="0"/>
              <a:t>ART </a:t>
            </a:r>
            <a:r>
              <a:rPr lang="fr-FR" sz="1800" b="1" dirty="0" smtClean="0"/>
              <a:t>de </a:t>
            </a:r>
            <a:r>
              <a:rPr lang="fr-FR" sz="1800" b="1" dirty="0" smtClean="0"/>
              <a:t>la loi 2018-771 pour la liberté de choisir son avenir professionnel » :</a:t>
            </a:r>
          </a:p>
          <a:p>
            <a:endParaRPr lang="fr-FR" sz="800" b="1" dirty="0" smtClean="0"/>
          </a:p>
          <a:p>
            <a:r>
              <a:rPr lang="fr-FR" sz="1800" i="1" dirty="0" smtClean="0"/>
              <a:t>Proposée en </a:t>
            </a:r>
            <a:r>
              <a:rPr lang="fr-FR" sz="1800" i="1" dirty="0"/>
              <a:t>dernière année de collège, cette classe « vise à préparer l'orientation des élèves, en particulier vers la voie professionnelle et l'apprentissage, et leur permet de poursuivre l'acquisition du socle commun ». </a:t>
            </a:r>
            <a:endParaRPr lang="fr-FR" sz="1800" i="1" dirty="0" smtClean="0"/>
          </a:p>
          <a:p>
            <a:endParaRPr lang="fr-FR" sz="800" i="1" dirty="0"/>
          </a:p>
          <a:p>
            <a:r>
              <a:rPr lang="fr-FR" sz="1800" i="1" dirty="0" smtClean="0"/>
              <a:t>Elle </a:t>
            </a:r>
            <a:r>
              <a:rPr lang="fr-FR" sz="1800" i="1" dirty="0"/>
              <a:t>permet « de renforcer la découverte des métiers, notamment par des stages en milieu professionnel, et prépare à l'apprentissage ». </a:t>
            </a:r>
            <a:endParaRPr lang="fr-FR" sz="1800" i="1" dirty="0" smtClean="0"/>
          </a:p>
          <a:p>
            <a:endParaRPr lang="fr-FR" sz="1800" i="1" dirty="0"/>
          </a:p>
          <a:p>
            <a:pPr algn="ctr"/>
            <a:r>
              <a:rPr lang="fr-FR" sz="1800" i="1" dirty="0" smtClean="0"/>
              <a:t>Cf. débats parlementaires </a:t>
            </a:r>
            <a:endParaRPr lang="fr-FR" sz="1800" i="1" dirty="0"/>
          </a:p>
        </p:txBody>
      </p:sp>
    </p:spTree>
    <p:extLst>
      <p:ext uri="{BB962C8B-B14F-4D97-AF65-F5344CB8AC3E}">
        <p14:creationId xmlns:p14="http://schemas.microsoft.com/office/powerpoint/2010/main" val="3200048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Zone de texte 15">
            <a:extLst>
              <a:ext uri="{FF2B5EF4-FFF2-40B4-BE49-F238E27FC236}">
                <a16:creationId xmlns="" xmlns:a16="http://schemas.microsoft.com/office/drawing/2014/main" id="{7349135C-3CDB-4C3B-97BE-8EA22CEF23D5}"/>
              </a:ext>
            </a:extLst>
          </p:cNvPr>
          <p:cNvSpPr txBox="1"/>
          <p:nvPr/>
        </p:nvSpPr>
        <p:spPr>
          <a:xfrm>
            <a:off x="2359896" y="3305801"/>
            <a:ext cx="697523" cy="228558"/>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Activités</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75" name="Ellipse 74">
            <a:extLst>
              <a:ext uri="{FF2B5EF4-FFF2-40B4-BE49-F238E27FC236}">
                <a16:creationId xmlns="" xmlns:a16="http://schemas.microsoft.com/office/drawing/2014/main" id="{FFDA5BEA-1E67-4484-B606-302096C65560}"/>
              </a:ext>
            </a:extLst>
          </p:cNvPr>
          <p:cNvSpPr/>
          <p:nvPr/>
        </p:nvSpPr>
        <p:spPr>
          <a:xfrm>
            <a:off x="1374802" y="2575380"/>
            <a:ext cx="1085307" cy="1048917"/>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Problème</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Objectif</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Question</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Défi…</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74" name="Rectangle : coins arrondis 73">
            <a:extLst>
              <a:ext uri="{FF2B5EF4-FFF2-40B4-BE49-F238E27FC236}">
                <a16:creationId xmlns="" xmlns:a16="http://schemas.microsoft.com/office/drawing/2014/main" id="{DB22BB02-9453-4C41-ADD4-835C0ECF4012}"/>
              </a:ext>
            </a:extLst>
          </p:cNvPr>
          <p:cNvSpPr/>
          <p:nvPr/>
        </p:nvSpPr>
        <p:spPr>
          <a:xfrm>
            <a:off x="6680967" y="4838699"/>
            <a:ext cx="2398726" cy="13694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Enseignement scientifique :</a:t>
            </a:r>
            <a:endPar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780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Physique-chimie </a:t>
            </a:r>
          </a:p>
          <a:p>
            <a:pPr marL="17780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Sciences de la vie et de la Terre</a:t>
            </a:r>
          </a:p>
          <a:p>
            <a:pPr marL="17780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Technologie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Éducation physique et sportive</a:t>
            </a:r>
            <a:endParaRPr kumimoji="0" lang="fr-FR"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 coins arrondis 8">
            <a:extLst>
              <a:ext uri="{FF2B5EF4-FFF2-40B4-BE49-F238E27FC236}">
                <a16:creationId xmlns="" xmlns:a16="http://schemas.microsoft.com/office/drawing/2014/main" id="{81073329-4E33-4D46-B3D7-BB0BB34BE749}"/>
              </a:ext>
            </a:extLst>
          </p:cNvPr>
          <p:cNvSpPr/>
          <p:nvPr/>
        </p:nvSpPr>
        <p:spPr>
          <a:xfrm>
            <a:off x="1136923" y="4825876"/>
            <a:ext cx="2187285" cy="14341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Français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Mathématiques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Histoire et </a:t>
            </a:r>
            <a:r>
              <a:rPr kumimoji="0" lang="fr-FR" sz="1100" b="0" i="0" u="none" strike="noStrike" kern="1200" cap="none" spc="0" normalizeH="0" baseline="0" noProof="0" dirty="0">
                <a:ln>
                  <a:noFill/>
                </a:ln>
                <a:solidFill>
                  <a:prstClr val="black"/>
                </a:solidFill>
                <a:effectLst/>
                <a:uLnTx/>
                <a:uFillTx/>
                <a:latin typeface="Calibri"/>
                <a:ea typeface="+mn-ea"/>
                <a:cs typeface="+mn-cs"/>
              </a:rPr>
              <a:t>géographie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Enseignement moral et civique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Langues vivantes LV1 et LV2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Enseignements artistiques</a:t>
            </a:r>
          </a:p>
        </p:txBody>
      </p:sp>
      <p:sp>
        <p:nvSpPr>
          <p:cNvPr id="41" name="Ellipse 40">
            <a:extLst>
              <a:ext uri="{FF2B5EF4-FFF2-40B4-BE49-F238E27FC236}">
                <a16:creationId xmlns="" xmlns:a16="http://schemas.microsoft.com/office/drawing/2014/main" id="{6D5BAF33-7FA8-4145-865C-D15F6FC760E3}"/>
              </a:ext>
            </a:extLst>
          </p:cNvPr>
          <p:cNvSpPr/>
          <p:nvPr/>
        </p:nvSpPr>
        <p:spPr>
          <a:xfrm>
            <a:off x="6719650" y="2483842"/>
            <a:ext cx="1061916" cy="1033744"/>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Réalisation,</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production finale</a:t>
            </a:r>
            <a:endParaRPr kumimoji="0" lang="fr-FR" sz="9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40" name="Zone de texte 19">
            <a:extLst>
              <a:ext uri="{FF2B5EF4-FFF2-40B4-BE49-F238E27FC236}">
                <a16:creationId xmlns="" xmlns:a16="http://schemas.microsoft.com/office/drawing/2014/main" id="{57282551-93D8-4346-893D-B16784298CEE}"/>
              </a:ext>
            </a:extLst>
          </p:cNvPr>
          <p:cNvSpPr txBox="1"/>
          <p:nvPr/>
        </p:nvSpPr>
        <p:spPr>
          <a:xfrm>
            <a:off x="2999911" y="3774060"/>
            <a:ext cx="964340" cy="423117"/>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Apports de connaissances</a:t>
            </a:r>
            <a:endParaRPr kumimoji="0" lang="fr-FR" sz="10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39" name="Zone de texte 29">
            <a:extLst>
              <a:ext uri="{FF2B5EF4-FFF2-40B4-BE49-F238E27FC236}">
                <a16:creationId xmlns="" xmlns:a16="http://schemas.microsoft.com/office/drawing/2014/main" id="{BE4A4F5F-A3FB-4D8C-B3F8-1C56B415DF60}"/>
              </a:ext>
            </a:extLst>
          </p:cNvPr>
          <p:cNvSpPr txBox="1"/>
          <p:nvPr/>
        </p:nvSpPr>
        <p:spPr>
          <a:xfrm>
            <a:off x="2330332" y="3773823"/>
            <a:ext cx="760951" cy="742149"/>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formative</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Auto-évaluation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37" name="Zone de texte 29">
            <a:extLst>
              <a:ext uri="{FF2B5EF4-FFF2-40B4-BE49-F238E27FC236}">
                <a16:creationId xmlns="" xmlns:a16="http://schemas.microsoft.com/office/drawing/2014/main" id="{54DCA549-1F8E-4AF2-9A68-20CDBFB66B16}"/>
              </a:ext>
            </a:extLst>
          </p:cNvPr>
          <p:cNvSpPr txBox="1"/>
          <p:nvPr/>
        </p:nvSpPr>
        <p:spPr>
          <a:xfrm>
            <a:off x="3867048" y="3754467"/>
            <a:ext cx="760951" cy="742149"/>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formative</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Auto-évaluation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35" name="Zone de texte 19">
            <a:extLst>
              <a:ext uri="{FF2B5EF4-FFF2-40B4-BE49-F238E27FC236}">
                <a16:creationId xmlns="" xmlns:a16="http://schemas.microsoft.com/office/drawing/2014/main" id="{97915500-AC1F-436D-9F42-7F6D4F6F3869}"/>
              </a:ext>
            </a:extLst>
          </p:cNvPr>
          <p:cNvSpPr txBox="1"/>
          <p:nvPr/>
        </p:nvSpPr>
        <p:spPr>
          <a:xfrm>
            <a:off x="4530891" y="3750970"/>
            <a:ext cx="964340" cy="485593"/>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Apports de connaissances</a:t>
            </a:r>
            <a:endParaRPr kumimoji="0" lang="fr-FR" sz="10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Titre 1"/>
          <p:cNvSpPr>
            <a:spLocks noGrp="1"/>
          </p:cNvSpPr>
          <p:nvPr>
            <p:ph type="title"/>
          </p:nvPr>
        </p:nvSpPr>
        <p:spPr>
          <a:xfrm>
            <a:off x="814622" y="327169"/>
            <a:ext cx="7674469" cy="694920"/>
          </a:xfrm>
        </p:spPr>
        <p:txBody>
          <a:bodyPr>
            <a:normAutofit fontScale="90000"/>
          </a:bodyPr>
          <a:lstStyle/>
          <a:p>
            <a:r>
              <a:rPr lang="fr-FR" sz="2400" dirty="0"/>
              <a:t>Démarche de pédagogie de projet en troisième prépa-métiers</a:t>
            </a:r>
          </a:p>
        </p:txBody>
      </p:sp>
      <p:sp>
        <p:nvSpPr>
          <p:cNvPr id="2" name="Rectangle 1">
            <a:extLst>
              <a:ext uri="{FF2B5EF4-FFF2-40B4-BE49-F238E27FC236}">
                <a16:creationId xmlns="" xmlns:a16="http://schemas.microsoft.com/office/drawing/2014/main" id="{E1753362-BECC-4A65-BF5E-E706F62CAE29}"/>
              </a:ext>
            </a:extLst>
          </p:cNvPr>
          <p:cNvSpPr/>
          <p:nvPr/>
        </p:nvSpPr>
        <p:spPr>
          <a:xfrm>
            <a:off x="253314" y="1054489"/>
            <a:ext cx="8804189" cy="140038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Approche pédagogique active qui vise à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associer l’élève à l’élaboration des savoirs et à donner du sens aux apprentissage</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s par une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participation à leurs processus </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en les contextualisant, en les reliant…pour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parvenir à la réalisation d’une production, d’une réalisation concrète ou d’un résultat</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Les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progrès accomplis </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par les élèves se mesurent autant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dans les activités </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et </a:t>
            </a:r>
            <a:r>
              <a:rPr kumimoji="0" 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l’acquisition progressive de connaissances et compétences</a:t>
            </a:r>
            <a:r>
              <a:rPr kumimoji="0" lang="fr-FR" sz="16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Times New Roman" panose="02020603050405020304" pitchFamily="18" charset="0"/>
              </a:rPr>
              <a:t> </a:t>
            </a:r>
            <a:r>
              <a:rPr kumimoji="0" 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que dans l’aboutissement du projet.</a:t>
            </a:r>
            <a:endParaRPr kumimoji="0" lang="fr-FR"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42" name="Zone de texte 23">
            <a:extLst>
              <a:ext uri="{FF2B5EF4-FFF2-40B4-BE49-F238E27FC236}">
                <a16:creationId xmlns="" xmlns:a16="http://schemas.microsoft.com/office/drawing/2014/main" id="{6B4460F6-ABE0-4F5C-8557-411BF97D3EC1}"/>
              </a:ext>
            </a:extLst>
          </p:cNvPr>
          <p:cNvSpPr txBox="1"/>
          <p:nvPr/>
        </p:nvSpPr>
        <p:spPr>
          <a:xfrm>
            <a:off x="4427279" y="4280774"/>
            <a:ext cx="718620" cy="29187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5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Revues de projet</a:t>
            </a:r>
            <a:endParaRPr kumimoji="0" lang="fr-FR"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 coins arrondis 43">
            <a:extLst>
              <a:ext uri="{FF2B5EF4-FFF2-40B4-BE49-F238E27FC236}">
                <a16:creationId xmlns="" xmlns:a16="http://schemas.microsoft.com/office/drawing/2014/main" id="{7380476D-D0A5-4C98-A36A-96459A110883}"/>
              </a:ext>
            </a:extLst>
          </p:cNvPr>
          <p:cNvSpPr/>
          <p:nvPr/>
        </p:nvSpPr>
        <p:spPr>
          <a:xfrm>
            <a:off x="7593915" y="3047659"/>
            <a:ext cx="1290440" cy="1203212"/>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Bilan du projet et des compétences disciplinaires et transversales acquises par chaque élève</a:t>
            </a:r>
            <a:endParaRPr kumimoji="0" lang="fr-FR"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 name="Zone de texte 29">
            <a:extLst>
              <a:ext uri="{FF2B5EF4-FFF2-40B4-BE49-F238E27FC236}">
                <a16:creationId xmlns="" xmlns:a16="http://schemas.microsoft.com/office/drawing/2014/main" id="{21D4DAA6-097C-42FD-8B70-8DD90DCF7E06}"/>
              </a:ext>
            </a:extLst>
          </p:cNvPr>
          <p:cNvSpPr txBox="1"/>
          <p:nvPr/>
        </p:nvSpPr>
        <p:spPr>
          <a:xfrm>
            <a:off x="5414235" y="3765501"/>
            <a:ext cx="760951" cy="742149"/>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formative</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Auto-évaluation</a:t>
            </a:r>
            <a:endParaRPr kumimoji="0" lang="fr-FR" sz="9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nvGrpSpPr>
          <p:cNvPr id="49" name="Groupe 48">
            <a:extLst>
              <a:ext uri="{FF2B5EF4-FFF2-40B4-BE49-F238E27FC236}">
                <a16:creationId xmlns="" xmlns:a16="http://schemas.microsoft.com/office/drawing/2014/main" id="{E344D73F-0885-4301-9142-ADA0F3BFBBB5}"/>
              </a:ext>
            </a:extLst>
          </p:cNvPr>
          <p:cNvGrpSpPr/>
          <p:nvPr/>
        </p:nvGrpSpPr>
        <p:grpSpPr>
          <a:xfrm>
            <a:off x="1405892" y="3283959"/>
            <a:ext cx="6180474" cy="966912"/>
            <a:chOff x="-235007" y="399164"/>
            <a:chExt cx="5570220" cy="967090"/>
          </a:xfrm>
        </p:grpSpPr>
        <p:sp>
          <p:nvSpPr>
            <p:cNvPr id="57" name="Zone de texte 19">
              <a:extLst>
                <a:ext uri="{FF2B5EF4-FFF2-40B4-BE49-F238E27FC236}">
                  <a16:creationId xmlns="" xmlns:a16="http://schemas.microsoft.com/office/drawing/2014/main" id="{4F539832-6E0E-48F9-AC19-9EA351292F20}"/>
                </a:ext>
              </a:extLst>
            </p:cNvPr>
            <p:cNvSpPr txBox="1"/>
            <p:nvPr/>
          </p:nvSpPr>
          <p:spPr>
            <a:xfrm>
              <a:off x="3981450" y="843920"/>
              <a:ext cx="869122" cy="522334"/>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Apports de connaissances</a:t>
              </a:r>
              <a:endParaRPr kumimoji="0" lang="fr-FR" sz="10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000" b="0" i="0" u="none" strike="noStrike" kern="0" cap="none" spc="0" normalizeH="0" baseline="0" noProof="0" dirty="0">
                <a:ln>
                  <a:noFill/>
                </a:ln>
                <a:solidFill>
                  <a:sysClr val="windowText" lastClr="000000"/>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59" name="Zone de texte 18">
              <a:extLst>
                <a:ext uri="{FF2B5EF4-FFF2-40B4-BE49-F238E27FC236}">
                  <a16:creationId xmlns="" xmlns:a16="http://schemas.microsoft.com/office/drawing/2014/main" id="{A6BA8225-370F-42D0-9A4B-88F4A57AA448}"/>
                </a:ext>
              </a:extLst>
            </p:cNvPr>
            <p:cNvSpPr txBox="1"/>
            <p:nvPr/>
          </p:nvSpPr>
          <p:spPr>
            <a:xfrm>
              <a:off x="2019300" y="424820"/>
              <a:ext cx="628650" cy="228600"/>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Activités</a:t>
              </a:r>
              <a:endParaRPr kumimoji="0" lang="fr-FR" sz="9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9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60" name="Zone de texte 16">
              <a:extLst>
                <a:ext uri="{FF2B5EF4-FFF2-40B4-BE49-F238E27FC236}">
                  <a16:creationId xmlns="" xmlns:a16="http://schemas.microsoft.com/office/drawing/2014/main" id="{85D5DE43-62C6-4A5F-BE61-E1DA945091FC}"/>
                </a:ext>
              </a:extLst>
            </p:cNvPr>
            <p:cNvSpPr txBox="1"/>
            <p:nvPr/>
          </p:nvSpPr>
          <p:spPr>
            <a:xfrm>
              <a:off x="3406140" y="399164"/>
              <a:ext cx="628650" cy="228600"/>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Activités</a:t>
              </a:r>
              <a:endParaRPr kumimoji="0" lang="fr-FR" sz="9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900" b="1" i="0" u="none" strike="noStrike" kern="0" cap="none" spc="0" normalizeH="0" baseline="0" noProof="0" dirty="0">
                <a:ln>
                  <a:noFill/>
                </a:ln>
                <a:solidFill>
                  <a:srgbClr val="4F81BD">
                    <a:lumMod val="75000"/>
                  </a:srgbClr>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62" name="Flèche : droite à entaille 61">
              <a:extLst>
                <a:ext uri="{FF2B5EF4-FFF2-40B4-BE49-F238E27FC236}">
                  <a16:creationId xmlns="" xmlns:a16="http://schemas.microsoft.com/office/drawing/2014/main" id="{C28608BE-F53F-4A5A-8FFE-B8E75879D7F0}"/>
                </a:ext>
              </a:extLst>
            </p:cNvPr>
            <p:cNvSpPr/>
            <p:nvPr/>
          </p:nvSpPr>
          <p:spPr>
            <a:xfrm>
              <a:off x="-235007" y="479102"/>
              <a:ext cx="5570220" cy="560070"/>
            </a:xfrm>
            <a:prstGeom prst="notchedRightArrow">
              <a:avLst/>
            </a:prstGeom>
            <a:solidFill>
              <a:srgbClr val="F79646">
                <a:lumMod val="20000"/>
                <a:lumOff val="80000"/>
              </a:srgbClr>
            </a:solidFill>
            <a:ln w="25400" cap="flat" cmpd="sng" algn="ctr">
              <a:solidFill>
                <a:srgbClr val="F79646">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3" name="Connecteur droit avec flèche 62">
              <a:extLst>
                <a:ext uri="{FF2B5EF4-FFF2-40B4-BE49-F238E27FC236}">
                  <a16:creationId xmlns="" xmlns:a16="http://schemas.microsoft.com/office/drawing/2014/main" id="{58A83DBE-62F2-4CE7-9A7C-265D0DD004C3}"/>
                </a:ext>
              </a:extLst>
            </p:cNvPr>
            <p:cNvCxnSpPr/>
            <p:nvPr/>
          </p:nvCxnSpPr>
          <p:spPr>
            <a:xfrm>
              <a:off x="510540" y="752480"/>
              <a:ext cx="4385310" cy="7620"/>
            </a:xfrm>
            <a:prstGeom prst="straightConnector1">
              <a:avLst/>
            </a:prstGeom>
            <a:noFill/>
            <a:ln w="19050" cap="flat" cmpd="sng" algn="ctr">
              <a:solidFill>
                <a:srgbClr val="00B050"/>
              </a:solidFill>
              <a:prstDash val="dash"/>
              <a:round/>
              <a:headEnd type="none" w="med" len="med"/>
              <a:tailEnd type="none" w="med" len="med"/>
            </a:ln>
            <a:effectLst/>
          </p:spPr>
        </p:cxnSp>
        <p:sp>
          <p:nvSpPr>
            <p:cNvPr id="64" name="Ellipse 63">
              <a:extLst>
                <a:ext uri="{FF2B5EF4-FFF2-40B4-BE49-F238E27FC236}">
                  <a16:creationId xmlns="" xmlns:a16="http://schemas.microsoft.com/office/drawing/2014/main" id="{9600158D-455F-405A-B0C7-E5F7AA17B259}"/>
                </a:ext>
              </a:extLst>
            </p:cNvPr>
            <p:cNvSpPr/>
            <p:nvPr/>
          </p:nvSpPr>
          <p:spPr>
            <a:xfrm>
              <a:off x="2830830" y="657230"/>
              <a:ext cx="308610" cy="179070"/>
            </a:xfrm>
            <a:prstGeom prst="ellipse">
              <a:avLst/>
            </a:prstGeom>
            <a:solidFill>
              <a:srgbClr val="F79646">
                <a:lumMod val="40000"/>
                <a:lumOff val="60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Ellipse 64">
              <a:extLst>
                <a:ext uri="{FF2B5EF4-FFF2-40B4-BE49-F238E27FC236}">
                  <a16:creationId xmlns="" xmlns:a16="http://schemas.microsoft.com/office/drawing/2014/main" id="{526E0BE9-7622-4AF3-B05A-2AA52519E1C3}"/>
                </a:ext>
              </a:extLst>
            </p:cNvPr>
            <p:cNvSpPr/>
            <p:nvPr/>
          </p:nvSpPr>
          <p:spPr>
            <a:xfrm>
              <a:off x="2152650" y="657230"/>
              <a:ext cx="308610" cy="179070"/>
            </a:xfrm>
            <a:prstGeom prst="ellipse">
              <a:avLst/>
            </a:prstGeom>
            <a:solidFill>
              <a:srgbClr val="F79646">
                <a:lumMod val="75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Ellipse 65">
              <a:extLst>
                <a:ext uri="{FF2B5EF4-FFF2-40B4-BE49-F238E27FC236}">
                  <a16:creationId xmlns="" xmlns:a16="http://schemas.microsoft.com/office/drawing/2014/main" id="{29266ACE-D18B-48C6-95FC-097EEBD40E33}"/>
                </a:ext>
              </a:extLst>
            </p:cNvPr>
            <p:cNvSpPr/>
            <p:nvPr/>
          </p:nvSpPr>
          <p:spPr>
            <a:xfrm>
              <a:off x="1463040" y="657230"/>
              <a:ext cx="308610" cy="179070"/>
            </a:xfrm>
            <a:prstGeom prst="ellipse">
              <a:avLst/>
            </a:prstGeom>
            <a:solidFill>
              <a:srgbClr val="F79646">
                <a:lumMod val="40000"/>
                <a:lumOff val="60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Ellipse 66">
              <a:extLst>
                <a:ext uri="{FF2B5EF4-FFF2-40B4-BE49-F238E27FC236}">
                  <a16:creationId xmlns="" xmlns:a16="http://schemas.microsoft.com/office/drawing/2014/main" id="{C877E0E4-956C-4979-A955-2108969D04E4}"/>
                </a:ext>
              </a:extLst>
            </p:cNvPr>
            <p:cNvSpPr/>
            <p:nvPr/>
          </p:nvSpPr>
          <p:spPr>
            <a:xfrm>
              <a:off x="4168140" y="657230"/>
              <a:ext cx="308610" cy="179070"/>
            </a:xfrm>
            <a:prstGeom prst="ellipse">
              <a:avLst/>
            </a:prstGeom>
            <a:solidFill>
              <a:srgbClr val="F79646">
                <a:lumMod val="40000"/>
                <a:lumOff val="60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Ellipse 67">
              <a:extLst>
                <a:ext uri="{FF2B5EF4-FFF2-40B4-BE49-F238E27FC236}">
                  <a16:creationId xmlns="" xmlns:a16="http://schemas.microsoft.com/office/drawing/2014/main" id="{9A5D7C37-8623-4859-BBF9-62ACF11C304E}"/>
                </a:ext>
              </a:extLst>
            </p:cNvPr>
            <p:cNvSpPr/>
            <p:nvPr/>
          </p:nvSpPr>
          <p:spPr>
            <a:xfrm>
              <a:off x="3543300" y="661040"/>
              <a:ext cx="308610" cy="179070"/>
            </a:xfrm>
            <a:prstGeom prst="ellipse">
              <a:avLst/>
            </a:prstGeom>
            <a:solidFill>
              <a:srgbClr val="F79646">
                <a:lumMod val="75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Ellipse 68">
              <a:extLst>
                <a:ext uri="{FF2B5EF4-FFF2-40B4-BE49-F238E27FC236}">
                  <a16:creationId xmlns="" xmlns:a16="http://schemas.microsoft.com/office/drawing/2014/main" id="{C8513CEA-0634-4BCA-87F9-72BC7763B480}"/>
                </a:ext>
              </a:extLst>
            </p:cNvPr>
            <p:cNvSpPr/>
            <p:nvPr/>
          </p:nvSpPr>
          <p:spPr>
            <a:xfrm>
              <a:off x="4823460" y="657230"/>
              <a:ext cx="308610" cy="179070"/>
            </a:xfrm>
            <a:prstGeom prst="ellipse">
              <a:avLst/>
            </a:prstGeom>
            <a:solidFill>
              <a:srgbClr val="92D050"/>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0" name="Ellipse 69">
              <a:extLst>
                <a:ext uri="{FF2B5EF4-FFF2-40B4-BE49-F238E27FC236}">
                  <a16:creationId xmlns="" xmlns:a16="http://schemas.microsoft.com/office/drawing/2014/main" id="{648FB6F8-3AB0-4B45-83AF-9B5EAAC75ED1}"/>
                </a:ext>
              </a:extLst>
            </p:cNvPr>
            <p:cNvSpPr/>
            <p:nvPr/>
          </p:nvSpPr>
          <p:spPr>
            <a:xfrm>
              <a:off x="217170" y="661040"/>
              <a:ext cx="308610" cy="179070"/>
            </a:xfrm>
            <a:prstGeom prst="ellipse">
              <a:avLst/>
            </a:prstGeom>
            <a:solidFill>
              <a:srgbClr val="92D050"/>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1" name="Ellipse 70">
              <a:extLst>
                <a:ext uri="{FF2B5EF4-FFF2-40B4-BE49-F238E27FC236}">
                  <a16:creationId xmlns="" xmlns:a16="http://schemas.microsoft.com/office/drawing/2014/main" id="{0F70C002-5ADD-4B7F-BEC2-C1AA7CF1ADCE}"/>
                </a:ext>
              </a:extLst>
            </p:cNvPr>
            <p:cNvSpPr/>
            <p:nvPr/>
          </p:nvSpPr>
          <p:spPr>
            <a:xfrm>
              <a:off x="788670" y="657230"/>
              <a:ext cx="308610" cy="179070"/>
            </a:xfrm>
            <a:prstGeom prst="ellipse">
              <a:avLst/>
            </a:prstGeom>
            <a:solidFill>
              <a:srgbClr val="F79646">
                <a:lumMod val="75000"/>
              </a:srgbClr>
            </a:solidFill>
            <a:ln w="25400" cap="flat" cmpd="sng" algn="ctr">
              <a:solidFill>
                <a:srgbClr val="F79646">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8" name="Ellipse 37">
            <a:extLst>
              <a:ext uri="{FF2B5EF4-FFF2-40B4-BE49-F238E27FC236}">
                <a16:creationId xmlns="" xmlns:a16="http://schemas.microsoft.com/office/drawing/2014/main" id="{2B8072BD-5B58-4981-B80C-6797B91E05DC}"/>
              </a:ext>
            </a:extLst>
          </p:cNvPr>
          <p:cNvSpPr/>
          <p:nvPr/>
        </p:nvSpPr>
        <p:spPr>
          <a:xfrm>
            <a:off x="2335051" y="3136263"/>
            <a:ext cx="727929" cy="1539440"/>
          </a:xfrm>
          <a:prstGeom prst="ellipse">
            <a:avLst/>
          </a:prstGeom>
          <a:noFill/>
          <a:ln w="12700" cap="flat" cmpd="sng" algn="ctr">
            <a:solidFill>
              <a:srgbClr val="C0504D"/>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Rectangle : coins arrondis 2">
            <a:extLst>
              <a:ext uri="{FF2B5EF4-FFF2-40B4-BE49-F238E27FC236}">
                <a16:creationId xmlns="" xmlns:a16="http://schemas.microsoft.com/office/drawing/2014/main" id="{E38D9923-1539-401F-B89B-D78A8182287D}"/>
              </a:ext>
            </a:extLst>
          </p:cNvPr>
          <p:cNvSpPr/>
          <p:nvPr/>
        </p:nvSpPr>
        <p:spPr>
          <a:xfrm>
            <a:off x="3208059" y="5181601"/>
            <a:ext cx="3525052" cy="59270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Programme du cycle 4 en vigueur à compter                         de la rentrée de l’année scolaire 2018-2019</a:t>
            </a:r>
          </a:p>
        </p:txBody>
      </p:sp>
      <p:cxnSp>
        <p:nvCxnSpPr>
          <p:cNvPr id="5" name="Connecteur droit avec flèche 4">
            <a:extLst>
              <a:ext uri="{FF2B5EF4-FFF2-40B4-BE49-F238E27FC236}">
                <a16:creationId xmlns="" xmlns:a16="http://schemas.microsoft.com/office/drawing/2014/main" id="{01E4E5DF-323D-40C6-A71A-A2C4291617A6}"/>
              </a:ext>
            </a:extLst>
          </p:cNvPr>
          <p:cNvCxnSpPr>
            <a:endCxn id="40" idx="2"/>
          </p:cNvCxnSpPr>
          <p:nvPr/>
        </p:nvCxnSpPr>
        <p:spPr>
          <a:xfrm flipH="1" flipV="1">
            <a:off x="3482081" y="4197177"/>
            <a:ext cx="0" cy="9907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4" name="Connecteur droit avec flèche 53">
            <a:extLst>
              <a:ext uri="{FF2B5EF4-FFF2-40B4-BE49-F238E27FC236}">
                <a16:creationId xmlns="" xmlns:a16="http://schemas.microsoft.com/office/drawing/2014/main" id="{10A426BA-DD06-4D73-A813-0B3E031E0A90}"/>
              </a:ext>
            </a:extLst>
          </p:cNvPr>
          <p:cNvCxnSpPr/>
          <p:nvPr/>
        </p:nvCxnSpPr>
        <p:spPr>
          <a:xfrm flipH="1" flipV="1">
            <a:off x="5090764" y="4197177"/>
            <a:ext cx="0" cy="9907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2" name="Connecteur droit avec flèche 71">
            <a:extLst>
              <a:ext uri="{FF2B5EF4-FFF2-40B4-BE49-F238E27FC236}">
                <a16:creationId xmlns="" xmlns:a16="http://schemas.microsoft.com/office/drawing/2014/main" id="{48DBD44B-4220-4165-9F42-FC6FE82A57AF}"/>
              </a:ext>
            </a:extLst>
          </p:cNvPr>
          <p:cNvCxnSpPr/>
          <p:nvPr/>
        </p:nvCxnSpPr>
        <p:spPr>
          <a:xfrm flipH="1" flipV="1">
            <a:off x="6504681" y="4197177"/>
            <a:ext cx="0" cy="9907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Connecteur droit avec flèche 13">
            <a:extLst>
              <a:ext uri="{FF2B5EF4-FFF2-40B4-BE49-F238E27FC236}">
                <a16:creationId xmlns="" xmlns:a16="http://schemas.microsoft.com/office/drawing/2014/main" id="{58B07977-3923-4C82-8EF5-524B8D288519}"/>
              </a:ext>
            </a:extLst>
          </p:cNvPr>
          <p:cNvCxnSpPr/>
          <p:nvPr/>
        </p:nvCxnSpPr>
        <p:spPr>
          <a:xfrm>
            <a:off x="2146882" y="4741237"/>
            <a:ext cx="5220000" cy="0"/>
          </a:xfrm>
          <a:prstGeom prst="straightConnector1">
            <a:avLst/>
          </a:prstGeom>
          <a:ln>
            <a:solidFill>
              <a:schemeClr val="accent6">
                <a:lumMod val="75000"/>
              </a:schemeClr>
            </a:solidFill>
            <a:prstDash val="lg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Zone de texte 22">
            <a:extLst>
              <a:ext uri="{FF2B5EF4-FFF2-40B4-BE49-F238E27FC236}">
                <a16:creationId xmlns="" xmlns:a16="http://schemas.microsoft.com/office/drawing/2014/main" id="{246BFF2B-8E8B-45CC-A6A6-1DCC7B73E5E1}"/>
              </a:ext>
            </a:extLst>
          </p:cNvPr>
          <p:cNvSpPr txBox="1"/>
          <p:nvPr/>
        </p:nvSpPr>
        <p:spPr>
          <a:xfrm>
            <a:off x="4226342" y="2639826"/>
            <a:ext cx="1017565" cy="418163"/>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05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Étapes du projet </a:t>
            </a:r>
            <a:endParaRPr kumimoji="0" lang="fr-FR"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2" name="Ellipse 51">
            <a:extLst>
              <a:ext uri="{FF2B5EF4-FFF2-40B4-BE49-F238E27FC236}">
                <a16:creationId xmlns="" xmlns:a16="http://schemas.microsoft.com/office/drawing/2014/main" id="{90C596A8-9BEE-4261-B53B-BB93416A4307}"/>
              </a:ext>
            </a:extLst>
          </p:cNvPr>
          <p:cNvSpPr/>
          <p:nvPr/>
        </p:nvSpPr>
        <p:spPr>
          <a:xfrm>
            <a:off x="5431145" y="3142627"/>
            <a:ext cx="727929" cy="1539440"/>
          </a:xfrm>
          <a:prstGeom prst="ellipse">
            <a:avLst/>
          </a:prstGeom>
          <a:noFill/>
          <a:ln w="12700" cap="flat" cmpd="sng" algn="ctr">
            <a:solidFill>
              <a:srgbClr val="C0504D"/>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Ellipse 35">
            <a:extLst>
              <a:ext uri="{FF2B5EF4-FFF2-40B4-BE49-F238E27FC236}">
                <a16:creationId xmlns="" xmlns:a16="http://schemas.microsoft.com/office/drawing/2014/main" id="{78537A9E-E6B8-48DF-A998-041FE2307F3D}"/>
              </a:ext>
            </a:extLst>
          </p:cNvPr>
          <p:cNvSpPr/>
          <p:nvPr/>
        </p:nvSpPr>
        <p:spPr>
          <a:xfrm>
            <a:off x="3873354" y="3142627"/>
            <a:ext cx="727929" cy="1539440"/>
          </a:xfrm>
          <a:prstGeom prst="ellipse">
            <a:avLst/>
          </a:prstGeom>
          <a:noFill/>
          <a:ln w="12700" cap="flat" cmpd="sng" algn="ctr">
            <a:solidFill>
              <a:srgbClr val="C0504D"/>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77" name="Connecteur droit avec flèche 76">
            <a:extLst>
              <a:ext uri="{FF2B5EF4-FFF2-40B4-BE49-F238E27FC236}">
                <a16:creationId xmlns="" xmlns:a16="http://schemas.microsoft.com/office/drawing/2014/main" id="{4F5BE7EA-3983-43B5-BD65-2DCDD7BAE0A9}"/>
              </a:ext>
            </a:extLst>
          </p:cNvPr>
          <p:cNvCxnSpPr/>
          <p:nvPr/>
        </p:nvCxnSpPr>
        <p:spPr>
          <a:xfrm>
            <a:off x="2462523" y="3087139"/>
            <a:ext cx="4248000" cy="0"/>
          </a:xfrm>
          <a:prstGeom prst="straightConnector1">
            <a:avLst/>
          </a:prstGeom>
          <a:ln>
            <a:solidFill>
              <a:schemeClr val="accent6">
                <a:lumMod val="75000"/>
              </a:schemeClr>
            </a:solidFill>
            <a:prstDash val="lg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 xmlns:a16="http://schemas.microsoft.com/office/drawing/2014/main" id="{02CE5E10-E0AD-4EAE-B239-F375EFA24F16}"/>
              </a:ext>
            </a:extLst>
          </p:cNvPr>
          <p:cNvSpPr txBox="1"/>
          <p:nvPr/>
        </p:nvSpPr>
        <p:spPr>
          <a:xfrm>
            <a:off x="3673066" y="5798389"/>
            <a:ext cx="265904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Toutes les enseignements peuvent contribuer au projet.</a:t>
            </a:r>
          </a:p>
        </p:txBody>
      </p:sp>
      <p:sp>
        <p:nvSpPr>
          <p:cNvPr id="4" name="ZoneTexte 3">
            <a:extLst>
              <a:ext uri="{FF2B5EF4-FFF2-40B4-BE49-F238E27FC236}">
                <a16:creationId xmlns="" xmlns:a16="http://schemas.microsoft.com/office/drawing/2014/main" id="{630CF060-5616-4F07-A616-E3204B6CADD2}"/>
              </a:ext>
            </a:extLst>
          </p:cNvPr>
          <p:cNvSpPr txBox="1"/>
          <p:nvPr/>
        </p:nvSpPr>
        <p:spPr>
          <a:xfrm>
            <a:off x="11189" y="2815112"/>
            <a:ext cx="156398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a:ea typeface="+mn-ea"/>
                <a:cs typeface="+mn-cs"/>
              </a:rPr>
              <a:t>Une démarche pédagogique bien adaptée aux élèves des classes de 3</a:t>
            </a:r>
            <a:r>
              <a:rPr kumimoji="0" lang="fr-FR" sz="1600" b="1" i="1" u="none" strike="noStrike" kern="1200" cap="none" spc="0" normalizeH="0" baseline="30000" noProof="0" dirty="0">
                <a:ln>
                  <a:noFill/>
                </a:ln>
                <a:solidFill>
                  <a:prstClr val="black"/>
                </a:solidFill>
                <a:effectLst/>
                <a:uLnTx/>
                <a:uFillTx/>
                <a:latin typeface="Calibri"/>
                <a:ea typeface="+mn-ea"/>
                <a:cs typeface="+mn-cs"/>
              </a:rPr>
              <a:t>e</a:t>
            </a:r>
            <a:r>
              <a:rPr kumimoji="0" lang="fr-FR" sz="1600" b="1" i="1" u="none" strike="noStrike" kern="1200" cap="none" spc="0" normalizeH="0" baseline="0" noProof="0" dirty="0">
                <a:ln>
                  <a:noFill/>
                </a:ln>
                <a:solidFill>
                  <a:prstClr val="black"/>
                </a:solidFill>
                <a:effectLst/>
                <a:uLnTx/>
                <a:uFillTx/>
                <a:latin typeface="Calibri"/>
                <a:ea typeface="+mn-ea"/>
                <a:cs typeface="+mn-cs"/>
              </a:rPr>
              <a:t> prépa-métiers</a:t>
            </a:r>
          </a:p>
        </p:txBody>
      </p:sp>
    </p:spTree>
    <p:extLst>
      <p:ext uri="{BB962C8B-B14F-4D97-AF65-F5344CB8AC3E}">
        <p14:creationId xmlns:p14="http://schemas.microsoft.com/office/powerpoint/2010/main" val="15141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4" grpId="0" animBg="1"/>
      <p:bldP spid="9" grpId="0" animBg="1"/>
      <p:bldP spid="41" grpId="0" animBg="1"/>
      <p:bldP spid="40" grpId="0" animBg="1"/>
      <p:bldP spid="39" grpId="0" animBg="1"/>
      <p:bldP spid="37" grpId="0" animBg="1"/>
      <p:bldP spid="35" grpId="0" animBg="1"/>
      <p:bldP spid="2" grpId="0"/>
      <p:bldP spid="42" grpId="0" animBg="1"/>
      <p:bldP spid="44" grpId="0" animBg="1"/>
      <p:bldP spid="45" grpId="0" animBg="1"/>
      <p:bldP spid="38" grpId="0" animBg="1"/>
      <p:bldP spid="3" grpId="0" animBg="1"/>
      <p:bldP spid="43" grpId="0" animBg="1"/>
      <p:bldP spid="52" grpId="0" animBg="1"/>
      <p:bldP spid="36" grpId="0" animBg="1"/>
      <p:bldP spid="1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Titre 1"/>
          <p:cNvSpPr>
            <a:spLocks noGrp="1"/>
          </p:cNvSpPr>
          <p:nvPr>
            <p:ph type="title"/>
          </p:nvPr>
        </p:nvSpPr>
        <p:spPr>
          <a:xfrm>
            <a:off x="814622" y="379345"/>
            <a:ext cx="7674469" cy="694920"/>
          </a:xfrm>
        </p:spPr>
        <p:txBody>
          <a:bodyPr>
            <a:normAutofit fontScale="90000"/>
          </a:bodyPr>
          <a:lstStyle/>
          <a:p>
            <a:r>
              <a:rPr lang="fr-FR" sz="2400" dirty="0"/>
              <a:t>Démarche de pédagogie de projet en troisième prépa-métiers</a:t>
            </a:r>
          </a:p>
        </p:txBody>
      </p:sp>
      <p:sp>
        <p:nvSpPr>
          <p:cNvPr id="4" name="Rectangle 3">
            <a:extLst>
              <a:ext uri="{FF2B5EF4-FFF2-40B4-BE49-F238E27FC236}">
                <a16:creationId xmlns="" xmlns:a16="http://schemas.microsoft.com/office/drawing/2014/main" id="{ECE43949-1065-441F-A399-B436091D8F6A}"/>
              </a:ext>
            </a:extLst>
          </p:cNvPr>
          <p:cNvSpPr>
            <a:spLocks noChangeArrowheads="1"/>
          </p:cNvSpPr>
          <p:nvPr/>
        </p:nvSpPr>
        <p:spPr bwMode="auto">
          <a:xfrm>
            <a:off x="196851" y="1121950"/>
            <a:ext cx="8864486"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Quelle que soit la nature du projet, il fait l’objet d’une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formalisation</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qui définit les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acteurs et partenaires du projet</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le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calendrie</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r, la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planification des étapes</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les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moyens mobilisés</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les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objectifs pédagogiques</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aspect organisationnel</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les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modalités d’évaluation</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le </a:t>
            </a:r>
            <a:r>
              <a:rPr kumimoji="0" lang="fr-FR" altLang="fr-F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bilan</a:t>
            </a:r>
            <a:r>
              <a:rPr kumimoji="0" lang="fr-FR" altLang="fr-F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a:t>
            </a:r>
            <a:r>
              <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 travail d’équipe est primordial. </a:t>
            </a:r>
            <a:endPar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Quelques questions à se poser pour bien démarrer : </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4">
            <a:extLst>
              <a:ext uri="{FF2B5EF4-FFF2-40B4-BE49-F238E27FC236}">
                <a16:creationId xmlns="" xmlns:a16="http://schemas.microsoft.com/office/drawing/2014/main" id="{EAD67F1C-3271-4DE3-B440-D4E505D2DADA}"/>
              </a:ext>
            </a:extLst>
          </p:cNvPr>
          <p:cNvSpPr>
            <a:spLocks noChangeArrowheads="1"/>
          </p:cNvSpPr>
          <p:nvPr/>
        </p:nvSpPr>
        <p:spPr bwMode="auto">
          <a:xfrm>
            <a:off x="2159000" y="1818373"/>
            <a:ext cx="2730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6" name="Tableau 5">
            <a:extLst>
              <a:ext uri="{FF2B5EF4-FFF2-40B4-BE49-F238E27FC236}">
                <a16:creationId xmlns="" xmlns:a16="http://schemas.microsoft.com/office/drawing/2014/main" id="{BE0BF4E9-66CA-4B60-9543-7AFA00B61270}"/>
              </a:ext>
            </a:extLst>
          </p:cNvPr>
          <p:cNvGraphicFramePr>
            <a:graphicFrameLocks noGrp="1"/>
          </p:cNvGraphicFramePr>
          <p:nvPr>
            <p:extLst/>
          </p:nvPr>
        </p:nvGraphicFramePr>
        <p:xfrm>
          <a:off x="336494" y="2265672"/>
          <a:ext cx="8585200" cy="4023360"/>
        </p:xfrm>
        <a:graphic>
          <a:graphicData uri="http://schemas.openxmlformats.org/drawingml/2006/table">
            <a:tbl>
              <a:tblPr firstRow="1" bandRow="1">
                <a:tableStyleId>{16D9F66E-5EB9-4882-86FB-DCBF35E3C3E4}</a:tableStyleId>
              </a:tblPr>
              <a:tblGrid>
                <a:gridCol w="8585200">
                  <a:extLst>
                    <a:ext uri="{9D8B030D-6E8A-4147-A177-3AD203B41FA5}">
                      <a16:colId xmlns="" xmlns:a16="http://schemas.microsoft.com/office/drawing/2014/main" val="1776755293"/>
                    </a:ext>
                  </a:extLst>
                </a:gridCol>
              </a:tblGrid>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0" dirty="0"/>
                        <a:t>La problématique au départ du projet (question, objectif, situation-problème, …) suscite-t-elle </a:t>
                      </a:r>
                      <a:r>
                        <a:rPr lang="fr-FR" sz="1200" b="1" dirty="0"/>
                        <a:t>l’intérêt et la curiosité </a:t>
                      </a:r>
                      <a:r>
                        <a:rPr lang="fr-FR" sz="1200" b="0" dirty="0"/>
                        <a:t>des élèves ?</a:t>
                      </a:r>
                      <a:endParaRPr lang="fr-FR" sz="1200" b="0" dirty="0">
                        <a:latin typeface="+mj-lt"/>
                      </a:endParaRPr>
                    </a:p>
                  </a:txBody>
                  <a:tcPr/>
                </a:tc>
                <a:extLst>
                  <a:ext uri="{0D108BD9-81ED-4DB2-BD59-A6C34878D82A}">
                    <a16:rowId xmlns="" xmlns:a16="http://schemas.microsoft.com/office/drawing/2014/main" val="3159175940"/>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t>Le projet comporte-il un objet final qui fait </a:t>
                      </a:r>
                      <a:r>
                        <a:rPr lang="fr-FR" sz="1200" b="1" dirty="0"/>
                        <a:t>l’objet d’une communication</a:t>
                      </a:r>
                      <a:r>
                        <a:rPr lang="fr-FR" sz="1200" dirty="0"/>
                        <a:t> ?</a:t>
                      </a:r>
                      <a:endParaRPr lang="fr-FR" sz="1200" dirty="0">
                        <a:latin typeface="+mj-lt"/>
                      </a:endParaRPr>
                    </a:p>
                  </a:txBody>
                  <a:tcPr/>
                </a:tc>
                <a:extLst>
                  <a:ext uri="{0D108BD9-81ED-4DB2-BD59-A6C34878D82A}">
                    <a16:rowId xmlns="" xmlns:a16="http://schemas.microsoft.com/office/drawing/2014/main" val="512438682"/>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Le projet permet-il des </a:t>
                      </a:r>
                      <a:r>
                        <a:rPr lang="fr-FR" sz="1200" b="1" dirty="0">
                          <a:effectLst/>
                        </a:rPr>
                        <a:t>apprentissages signifiants </a:t>
                      </a:r>
                      <a:r>
                        <a:rPr lang="fr-FR" sz="1200" dirty="0">
                          <a:effectLst/>
                        </a:rPr>
                        <a:t>en lien avec la réalité ?</a:t>
                      </a:r>
                      <a:endParaRPr lang="fr-FR" sz="1200" dirty="0">
                        <a:latin typeface="+mj-lt"/>
                      </a:endParaRPr>
                    </a:p>
                  </a:txBody>
                  <a:tcPr/>
                </a:tc>
                <a:extLst>
                  <a:ext uri="{0D108BD9-81ED-4DB2-BD59-A6C34878D82A}">
                    <a16:rowId xmlns="" xmlns:a16="http://schemas.microsoft.com/office/drawing/2014/main" val="2137248069"/>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Est-ce que le projet donne lieu à </a:t>
                      </a:r>
                      <a:r>
                        <a:rPr lang="fr-FR" sz="1200" b="1" dirty="0">
                          <a:effectLst/>
                        </a:rPr>
                        <a:t>un recueil de données</a:t>
                      </a:r>
                      <a:r>
                        <a:rPr lang="fr-FR" sz="1200" dirty="0">
                          <a:effectLst/>
                        </a:rPr>
                        <a:t> ?</a:t>
                      </a:r>
                      <a:endParaRPr lang="fr-FR" sz="1200" dirty="0">
                        <a:latin typeface="+mj-lt"/>
                      </a:endParaRPr>
                    </a:p>
                  </a:txBody>
                  <a:tcPr/>
                </a:tc>
                <a:extLst>
                  <a:ext uri="{0D108BD9-81ED-4DB2-BD59-A6C34878D82A}">
                    <a16:rowId xmlns="" xmlns:a16="http://schemas.microsoft.com/office/drawing/2014/main" val="1843517508"/>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Le projet laisse-t-il place à </a:t>
                      </a:r>
                      <a:r>
                        <a:rPr lang="fr-FR" sz="1200" b="1" dirty="0">
                          <a:effectLst/>
                        </a:rPr>
                        <a:t>l’initiative et à la créativité </a:t>
                      </a:r>
                      <a:r>
                        <a:rPr lang="fr-FR" sz="1200" dirty="0">
                          <a:effectLst/>
                        </a:rPr>
                        <a:t>des élèves ?</a:t>
                      </a:r>
                      <a:endParaRPr lang="fr-FR" sz="1200" dirty="0">
                        <a:latin typeface="+mj-lt"/>
                      </a:endParaRPr>
                    </a:p>
                  </a:txBody>
                  <a:tcPr/>
                </a:tc>
                <a:extLst>
                  <a:ext uri="{0D108BD9-81ED-4DB2-BD59-A6C34878D82A}">
                    <a16:rowId xmlns="" xmlns:a16="http://schemas.microsoft.com/office/drawing/2014/main" val="2622441660"/>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Le projet implique-t-il </a:t>
                      </a:r>
                      <a:r>
                        <a:rPr lang="fr-FR" sz="1200" b="1" dirty="0">
                          <a:effectLst/>
                        </a:rPr>
                        <a:t>des choix </a:t>
                      </a:r>
                      <a:r>
                        <a:rPr lang="fr-FR" sz="1200" dirty="0">
                          <a:effectLst/>
                        </a:rPr>
                        <a:t>et laisse-t-il </a:t>
                      </a:r>
                      <a:r>
                        <a:rPr lang="fr-FR" sz="1200" b="1" dirty="0">
                          <a:effectLst/>
                        </a:rPr>
                        <a:t>place à l’erreur</a:t>
                      </a:r>
                      <a:r>
                        <a:rPr lang="fr-FR" sz="1200" dirty="0">
                          <a:effectLst/>
                        </a:rPr>
                        <a:t> ?</a:t>
                      </a:r>
                      <a:endParaRPr lang="fr-FR" sz="1200" dirty="0">
                        <a:latin typeface="+mj-lt"/>
                      </a:endParaRPr>
                    </a:p>
                  </a:txBody>
                  <a:tcPr/>
                </a:tc>
                <a:extLst>
                  <a:ext uri="{0D108BD9-81ED-4DB2-BD59-A6C34878D82A}">
                    <a16:rowId xmlns="" xmlns:a16="http://schemas.microsoft.com/office/drawing/2014/main" val="2117610934"/>
                  </a:ext>
                </a:extLst>
              </a:tr>
              <a:tr h="260932">
                <a:tc>
                  <a:txBody>
                    <a:bodyPr/>
                    <a:lstStyle/>
                    <a:p>
                      <a:pPr algn="just"/>
                      <a:r>
                        <a:rPr lang="fr-FR" sz="1200" dirty="0"/>
                        <a:t>Est-ce que le projet favorise </a:t>
                      </a:r>
                      <a:r>
                        <a:rPr lang="fr-FR" sz="1200" b="1" dirty="0"/>
                        <a:t>l’intégration de plus d’une discipline</a:t>
                      </a:r>
                      <a:r>
                        <a:rPr lang="fr-FR" sz="1200" dirty="0"/>
                        <a:t> ?</a:t>
                      </a:r>
                      <a:endParaRPr lang="fr-FR" sz="1200" dirty="0">
                        <a:latin typeface="+mj-lt"/>
                      </a:endParaRPr>
                    </a:p>
                  </a:txBody>
                  <a:tcPr/>
                </a:tc>
                <a:extLst>
                  <a:ext uri="{0D108BD9-81ED-4DB2-BD59-A6C34878D82A}">
                    <a16:rowId xmlns="" xmlns:a16="http://schemas.microsoft.com/office/drawing/2014/main" val="1280869923"/>
                  </a:ext>
                </a:extLst>
              </a:tr>
              <a:tr h="2609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Est-ce que le projet favorise le développement de </a:t>
                      </a:r>
                      <a:r>
                        <a:rPr lang="fr-FR" sz="1200" b="1" dirty="0">
                          <a:effectLst/>
                        </a:rPr>
                        <a:t>résolutions de problème et la démarche d’investigation </a:t>
                      </a:r>
                      <a:r>
                        <a:rPr lang="fr-FR" sz="1200" dirty="0">
                          <a:effectLst/>
                        </a:rPr>
                        <a:t>?</a:t>
                      </a:r>
                      <a:endParaRPr lang="fr-FR" sz="1200" dirty="0">
                        <a:latin typeface="+mj-lt"/>
                      </a:endParaRPr>
                    </a:p>
                  </a:txBody>
                  <a:tcPr/>
                </a:tc>
                <a:extLst>
                  <a:ext uri="{0D108BD9-81ED-4DB2-BD59-A6C34878D82A}">
                    <a16:rowId xmlns="" xmlns:a16="http://schemas.microsoft.com/office/drawing/2014/main" val="3740086591"/>
                  </a:ext>
                </a:extLst>
              </a:tr>
              <a:tr h="260932">
                <a:tc>
                  <a:txBody>
                    <a:bodyPr/>
                    <a:lstStyle/>
                    <a:p>
                      <a:pPr algn="just"/>
                      <a:r>
                        <a:rPr lang="fr-FR" sz="1200" dirty="0"/>
                        <a:t>Est-ce que le projet mobilise des </a:t>
                      </a:r>
                      <a:r>
                        <a:rPr lang="fr-FR" sz="1200" b="1" dirty="0"/>
                        <a:t>connaissances nouvelles et des compétences suffisantes de différentes disciplines</a:t>
                      </a:r>
                      <a:r>
                        <a:rPr lang="fr-FR" sz="1200" dirty="0"/>
                        <a:t> ?</a:t>
                      </a:r>
                      <a:endParaRPr lang="fr-FR" sz="1200" dirty="0">
                        <a:latin typeface="+mj-lt"/>
                      </a:endParaRPr>
                    </a:p>
                  </a:txBody>
                  <a:tcPr/>
                </a:tc>
                <a:extLst>
                  <a:ext uri="{0D108BD9-81ED-4DB2-BD59-A6C34878D82A}">
                    <a16:rowId xmlns="" xmlns:a16="http://schemas.microsoft.com/office/drawing/2014/main" val="3876198192"/>
                  </a:ext>
                </a:extLst>
              </a:tr>
              <a:tr h="321697">
                <a:tc>
                  <a:txBody>
                    <a:bodyPr/>
                    <a:lstStyle/>
                    <a:p>
                      <a:pPr algn="just"/>
                      <a:r>
                        <a:rPr lang="fr-FR" sz="1200" dirty="0"/>
                        <a:t>Une </a:t>
                      </a:r>
                      <a:r>
                        <a:rPr lang="fr-FR" sz="1200" b="1" dirty="0"/>
                        <a:t>stratégie pédagogique </a:t>
                      </a:r>
                      <a:r>
                        <a:rPr lang="fr-FR" sz="1200" dirty="0"/>
                        <a:t>est-elle élaborée </a:t>
                      </a:r>
                      <a:r>
                        <a:rPr lang="fr-FR" sz="1200" b="1" dirty="0"/>
                        <a:t>? Des choix en fonction des besoins spécifiques des élèves </a:t>
                      </a:r>
                      <a:r>
                        <a:rPr lang="fr-FR" sz="1200" dirty="0"/>
                        <a:t>pour les amener à la </a:t>
                      </a:r>
                      <a:r>
                        <a:rPr lang="fr-FR" sz="1200" b="1" dirty="0"/>
                        <a:t>maîtrise de connaissances et de compétences dans le cadre de l’acquisition du socle commun</a:t>
                      </a:r>
                      <a:r>
                        <a:rPr lang="fr-FR" sz="1200" dirty="0"/>
                        <a:t> sont-ils opérés ?</a:t>
                      </a:r>
                    </a:p>
                  </a:txBody>
                  <a:tcPr/>
                </a:tc>
                <a:extLst>
                  <a:ext uri="{0D108BD9-81ED-4DB2-BD59-A6C34878D82A}">
                    <a16:rowId xmlns="" xmlns:a16="http://schemas.microsoft.com/office/drawing/2014/main" val="4085430507"/>
                  </a:ext>
                </a:extLst>
              </a:tr>
              <a:tr h="32169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Le projet aboutit-il à une </a:t>
                      </a:r>
                      <a:r>
                        <a:rPr lang="fr-FR" sz="1200" b="1" dirty="0">
                          <a:effectLst/>
                        </a:rPr>
                        <a:t>réalisation concrète </a:t>
                      </a:r>
                      <a:r>
                        <a:rPr lang="fr-FR" sz="1200" dirty="0">
                          <a:effectLst/>
                        </a:rPr>
                        <a:t>d’un produit, d’un bien, d’un service, d’une résolution d’un problème par </a:t>
                      </a:r>
                      <a:r>
                        <a:rPr lang="fr-FR" sz="1200" b="1" dirty="0">
                          <a:effectLst/>
                        </a:rPr>
                        <a:t>des activités individuelles et collaboratives</a:t>
                      </a:r>
                      <a:r>
                        <a:rPr lang="fr-FR" sz="1200" dirty="0">
                          <a:effectLst/>
                        </a:rPr>
                        <a:t> ?</a:t>
                      </a:r>
                      <a:endParaRPr lang="fr-FR" sz="1200" dirty="0"/>
                    </a:p>
                  </a:txBody>
                  <a:tcPr/>
                </a:tc>
                <a:extLst>
                  <a:ext uri="{0D108BD9-81ED-4DB2-BD59-A6C34878D82A}">
                    <a16:rowId xmlns="" xmlns:a16="http://schemas.microsoft.com/office/drawing/2014/main" val="2691022457"/>
                  </a:ext>
                </a:extLst>
              </a:tr>
              <a:tr h="45037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effectLst/>
                        </a:rPr>
                        <a:t>Au terme de chaque projet, </a:t>
                      </a:r>
                      <a:r>
                        <a:rPr lang="fr-FR" sz="1200" b="1" dirty="0">
                          <a:effectLst/>
                        </a:rPr>
                        <a:t>une évaluation critique et constructive </a:t>
                      </a:r>
                      <a:r>
                        <a:rPr lang="fr-FR" sz="1200" dirty="0">
                          <a:effectLst/>
                        </a:rPr>
                        <a:t>est-elle programmée </a:t>
                      </a:r>
                      <a:r>
                        <a:rPr lang="fr-FR" sz="1200" b="1" dirty="0">
                          <a:effectLst/>
                        </a:rPr>
                        <a:t>par l’équipe de professeurs </a:t>
                      </a:r>
                      <a:r>
                        <a:rPr lang="fr-FR" sz="1200" dirty="0">
                          <a:effectLst/>
                        </a:rPr>
                        <a:t>afin de vérifier sa pertinence et sa </a:t>
                      </a:r>
                      <a:r>
                        <a:rPr lang="fr-FR" sz="1200" b="1" dirty="0">
                          <a:effectLst/>
                        </a:rPr>
                        <a:t>portée formative </a:t>
                      </a:r>
                      <a:r>
                        <a:rPr lang="fr-FR" sz="1200" dirty="0">
                          <a:effectLst/>
                        </a:rPr>
                        <a:t>auprès des élèves, de s’interroger sur sa richesse, la qualité de la concertation de l’équipe et l’intérêt pour la classe et l’établissement ?</a:t>
                      </a:r>
                      <a:endParaRPr lang="fr-FR" sz="1200" dirty="0">
                        <a:latin typeface="+mj-lt"/>
                      </a:endParaRPr>
                    </a:p>
                  </a:txBody>
                  <a:tcPr/>
                </a:tc>
                <a:extLst>
                  <a:ext uri="{0D108BD9-81ED-4DB2-BD59-A6C34878D82A}">
                    <a16:rowId xmlns="" xmlns:a16="http://schemas.microsoft.com/office/drawing/2014/main" val="2665980646"/>
                  </a:ext>
                </a:extLst>
              </a:tr>
            </a:tbl>
          </a:graphicData>
        </a:graphic>
      </p:graphicFrame>
      <p:sp>
        <p:nvSpPr>
          <p:cNvPr id="3" name="ZoneTexte 2"/>
          <p:cNvSpPr txBox="1"/>
          <p:nvPr/>
        </p:nvSpPr>
        <p:spPr>
          <a:xfrm rot="19612736">
            <a:off x="858543" y="3895889"/>
            <a:ext cx="6987518" cy="584775"/>
          </a:xfrm>
          <a:prstGeom prst="rect">
            <a:avLst/>
          </a:prstGeom>
          <a:solidFill>
            <a:schemeClr val="bg1"/>
          </a:solidFill>
        </p:spPr>
        <p:txBody>
          <a:bodyPr wrap="square" rtlCol="0">
            <a:spAutoFit/>
          </a:bodyPr>
          <a:lstStyle/>
          <a:p>
            <a:pPr algn="ctr"/>
            <a:r>
              <a:rPr lang="fr-FR" sz="3200" dirty="0" smtClean="0"/>
              <a:t>Des questions à se poser</a:t>
            </a:r>
            <a:endParaRPr lang="fr-FR" sz="3200" dirty="0"/>
          </a:p>
        </p:txBody>
      </p:sp>
    </p:spTree>
    <p:extLst>
      <p:ext uri="{BB962C8B-B14F-4D97-AF65-F5344CB8AC3E}">
        <p14:creationId xmlns:p14="http://schemas.microsoft.com/office/powerpoint/2010/main" val="213619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8" y="2007703"/>
            <a:ext cx="6255761" cy="2006323"/>
          </a:xfrm>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B7B3CB-E3BA-F74C-AB76-86EFC5843CD6}" type="slidenum">
              <a:rPr kumimoji="0" lang="fr-FR" sz="1000" b="1"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0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Espace réservé du texte 5"/>
          <p:cNvSpPr>
            <a:spLocks noGrp="1"/>
          </p:cNvSpPr>
          <p:nvPr>
            <p:ph type="body" sz="quarter" idx="13"/>
          </p:nvPr>
        </p:nvSpPr>
        <p:spPr>
          <a:xfrm>
            <a:off x="3107055" y="4937757"/>
            <a:ext cx="7505700" cy="875983"/>
          </a:xfrm>
        </p:spPr>
        <p:txBody>
          <a:bodyPr/>
          <a:lstStyle/>
          <a:p>
            <a:r>
              <a:rPr lang="fr-FR" dirty="0"/>
              <a:t>Zone complémentaire : </a:t>
            </a:r>
            <a:br>
              <a:rPr lang="fr-FR" dirty="0"/>
            </a:br>
            <a:r>
              <a:rPr lang="fr-FR" dirty="0"/>
              <a:t>Noms des intervenants, etc. </a:t>
            </a:r>
          </a:p>
        </p:txBody>
      </p:sp>
    </p:spTree>
    <p:extLst>
      <p:ext uri="{BB962C8B-B14F-4D97-AF65-F5344CB8AC3E}">
        <p14:creationId xmlns:p14="http://schemas.microsoft.com/office/powerpoint/2010/main" val="265157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13</a:t>
            </a:fld>
            <a:endParaRPr lang="fr-FR" dirty="0"/>
          </a:p>
        </p:txBody>
      </p:sp>
      <p:sp>
        <p:nvSpPr>
          <p:cNvPr id="6" name="Espace réservé du texte 5"/>
          <p:cNvSpPr>
            <a:spLocks noGrp="1"/>
          </p:cNvSpPr>
          <p:nvPr>
            <p:ph type="body" sz="quarter" idx="13"/>
          </p:nvPr>
        </p:nvSpPr>
        <p:spPr>
          <a:xfrm>
            <a:off x="313899" y="1037542"/>
            <a:ext cx="8830101" cy="4746238"/>
          </a:xfrm>
        </p:spPr>
        <p:txBody>
          <a:bodyPr>
            <a:normAutofit/>
          </a:bodyPr>
          <a:lstStyle/>
          <a:p>
            <a:pPr>
              <a:buSzPct val="100000"/>
            </a:pPr>
            <a:endParaRPr lang="fr-FR" dirty="0"/>
          </a:p>
          <a:p>
            <a:pPr marL="0" indent="0" algn="just">
              <a:buNone/>
            </a:pPr>
            <a:r>
              <a:rPr lang="fr-FR" sz="2000" b="0" dirty="0" smtClean="0">
                <a:solidFill>
                  <a:schemeClr val="tx1"/>
                </a:solidFill>
              </a:rPr>
              <a:t>La découverte professionnelle prend tout son sens lorsque celle-ci peut être mise en œuvre à travers des activités réalisées à travers différentes modalités pédagogiques</a:t>
            </a:r>
            <a:r>
              <a:rPr lang="fr-FR" dirty="0" smtClean="0">
                <a:solidFill>
                  <a:schemeClr val="tx1"/>
                </a:solidFill>
              </a:rPr>
              <a:t>:</a:t>
            </a:r>
          </a:p>
          <a:p>
            <a:pPr marL="0" indent="0">
              <a:buNone/>
            </a:pPr>
            <a:endParaRPr lang="fr-FR" dirty="0">
              <a:solidFill>
                <a:schemeClr val="tx1"/>
              </a:solidFill>
            </a:endParaRPr>
          </a:p>
          <a:p>
            <a:pPr lvl="0"/>
            <a:r>
              <a:rPr lang="fr-FR" b="0" dirty="0" smtClean="0">
                <a:solidFill>
                  <a:schemeClr val="tx1"/>
                </a:solidFill>
              </a:rPr>
              <a:t>activités </a:t>
            </a:r>
            <a:r>
              <a:rPr lang="fr-FR" b="0" dirty="0">
                <a:solidFill>
                  <a:schemeClr val="tx1"/>
                </a:solidFill>
              </a:rPr>
              <a:t>pratiques et déportées dans un LP ou CFA ;</a:t>
            </a:r>
          </a:p>
          <a:p>
            <a:pPr lvl="0"/>
            <a:r>
              <a:rPr lang="fr-FR" b="0" dirty="0">
                <a:solidFill>
                  <a:schemeClr val="tx1"/>
                </a:solidFill>
              </a:rPr>
              <a:t>activités réalisées dans le cadre de mini-entreprises </a:t>
            </a:r>
            <a:r>
              <a:rPr lang="fr-FR" b="0" dirty="0" smtClean="0">
                <a:solidFill>
                  <a:schemeClr val="tx1"/>
                </a:solidFill>
              </a:rPr>
              <a:t>;</a:t>
            </a:r>
          </a:p>
          <a:p>
            <a:r>
              <a:rPr lang="fr-FR" b="0" dirty="0">
                <a:solidFill>
                  <a:schemeClr val="tx1"/>
                </a:solidFill>
              </a:rPr>
              <a:t>activités réalisées au sein d’espaces professionnels </a:t>
            </a:r>
            <a:r>
              <a:rPr lang="fr-FR" b="0" dirty="0" smtClean="0">
                <a:solidFill>
                  <a:schemeClr val="tx1"/>
                </a:solidFill>
              </a:rPr>
              <a:t>reconstitués</a:t>
            </a:r>
            <a:r>
              <a:rPr lang="fr-FR" b="0" dirty="0">
                <a:solidFill>
                  <a:schemeClr val="tx1"/>
                </a:solidFill>
              </a:rPr>
              <a:t>;</a:t>
            </a:r>
          </a:p>
          <a:p>
            <a:pPr lvl="0"/>
            <a:r>
              <a:rPr lang="fr-FR" b="0" dirty="0">
                <a:solidFill>
                  <a:schemeClr val="tx1"/>
                </a:solidFill>
              </a:rPr>
              <a:t>projet de découverte professionnelle des métiers ou projet en lien avec une entreprise ;</a:t>
            </a:r>
          </a:p>
          <a:p>
            <a:pPr lvl="0"/>
            <a:r>
              <a:rPr lang="fr-FR" b="0" dirty="0">
                <a:solidFill>
                  <a:schemeClr val="tx1"/>
                </a:solidFill>
              </a:rPr>
              <a:t>challenges ou concours organisés avec le soutien d’une branche ou association professionnelle ;</a:t>
            </a:r>
          </a:p>
          <a:p>
            <a:r>
              <a:rPr lang="fr-FR" b="0" dirty="0">
                <a:solidFill>
                  <a:schemeClr val="tx1"/>
                </a:solidFill>
              </a:rPr>
              <a:t>e</a:t>
            </a:r>
            <a:r>
              <a:rPr lang="fr-FR" b="0" dirty="0" smtClean="0">
                <a:solidFill>
                  <a:schemeClr val="tx1"/>
                </a:solidFill>
              </a:rPr>
              <a:t>tc.</a:t>
            </a:r>
            <a:endParaRPr lang="fr-FR" b="0" dirty="0">
              <a:solidFill>
                <a:schemeClr val="tx1"/>
              </a:solidFill>
            </a:endParaRPr>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 name="Rectangle 3"/>
          <p:cNvSpPr/>
          <p:nvPr/>
        </p:nvSpPr>
        <p:spPr>
          <a:xfrm>
            <a:off x="122830" y="3676637"/>
            <a:ext cx="8884692" cy="125559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49395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26888" y="2888721"/>
            <a:ext cx="2016280" cy="15122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dirty="0"/>
              <a:t>PARCOURS</a:t>
            </a:r>
          </a:p>
          <a:p>
            <a:pPr algn="ctr"/>
            <a:r>
              <a:rPr lang="fr-FR" sz="2000" b="1" dirty="0"/>
              <a:t>AVENIR</a:t>
            </a:r>
          </a:p>
        </p:txBody>
      </p:sp>
      <p:sp>
        <p:nvSpPr>
          <p:cNvPr id="3" name="Rectangle à coins arrondis 2"/>
          <p:cNvSpPr/>
          <p:nvPr/>
        </p:nvSpPr>
        <p:spPr>
          <a:xfrm>
            <a:off x="2552302" y="1197935"/>
            <a:ext cx="2663735" cy="15596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Permettre à l’élève</a:t>
            </a:r>
          </a:p>
          <a:p>
            <a:pPr algn="ctr"/>
            <a:r>
              <a:rPr lang="fr-FR" b="1" dirty="0"/>
              <a:t>de découvrir le monde économique et professionnel</a:t>
            </a:r>
            <a:endParaRPr lang="fr-FR" dirty="0"/>
          </a:p>
        </p:txBody>
      </p:sp>
      <p:sp>
        <p:nvSpPr>
          <p:cNvPr id="4" name="Rectangle à coins arrondis 3"/>
          <p:cNvSpPr/>
          <p:nvPr/>
        </p:nvSpPr>
        <p:spPr>
          <a:xfrm>
            <a:off x="2552302" y="3034192"/>
            <a:ext cx="2640996" cy="12241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Développer chez les élèves </a:t>
            </a:r>
          </a:p>
          <a:p>
            <a:pPr algn="ctr"/>
            <a:r>
              <a:rPr lang="fr-FR" b="1" dirty="0"/>
              <a:t>le sens de l’engagement </a:t>
            </a:r>
          </a:p>
          <a:p>
            <a:pPr algn="ctr"/>
            <a:r>
              <a:rPr lang="fr-FR" b="1" dirty="0"/>
              <a:t>et de l’initiative</a:t>
            </a:r>
            <a:endParaRPr lang="fr-FR" dirty="0"/>
          </a:p>
        </p:txBody>
      </p:sp>
      <p:sp>
        <p:nvSpPr>
          <p:cNvPr id="5" name="Rectangle à coins arrondis 4"/>
          <p:cNvSpPr/>
          <p:nvPr/>
        </p:nvSpPr>
        <p:spPr>
          <a:xfrm>
            <a:off x="2575041" y="4599211"/>
            <a:ext cx="2640996" cy="12241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Permettre à l’élève d’élaborer son projet d’orientation scolaire et professionnelle</a:t>
            </a:r>
            <a:endParaRPr lang="fr-FR" dirty="0"/>
          </a:p>
        </p:txBody>
      </p:sp>
      <p:grpSp>
        <p:nvGrpSpPr>
          <p:cNvPr id="19" name="Groupe 18"/>
          <p:cNvGrpSpPr/>
          <p:nvPr/>
        </p:nvGrpSpPr>
        <p:grpSpPr>
          <a:xfrm>
            <a:off x="1988479" y="1977784"/>
            <a:ext cx="674240" cy="3359277"/>
            <a:chOff x="1988479" y="1760507"/>
            <a:chExt cx="674240" cy="3359277"/>
          </a:xfrm>
        </p:grpSpPr>
        <p:cxnSp>
          <p:nvCxnSpPr>
            <p:cNvPr id="10" name="Connecteur en angle 9"/>
            <p:cNvCxnSpPr/>
            <p:nvPr/>
          </p:nvCxnSpPr>
          <p:spPr>
            <a:xfrm>
              <a:off x="1988479" y="3427549"/>
              <a:ext cx="674240" cy="1692235"/>
            </a:xfrm>
            <a:prstGeom prst="bentConnector3">
              <a:avLst>
                <a:gd name="adj1" fmla="val 50000"/>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7" name="Connecteur en angle 6"/>
            <p:cNvCxnSpPr/>
            <p:nvPr/>
          </p:nvCxnSpPr>
          <p:spPr>
            <a:xfrm flipV="1">
              <a:off x="2126184" y="1760507"/>
              <a:ext cx="398831" cy="1668493"/>
            </a:xfrm>
            <a:prstGeom prst="bentConnector3">
              <a:avLst/>
            </a:prstGeom>
            <a:ln w="25400">
              <a:tailEnd type="arrow" w="lg" len="lg"/>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a:stCxn id="2" idx="6"/>
            <a:endCxn id="4" idx="1"/>
          </p:cNvCxnSpPr>
          <p:nvPr/>
        </p:nvCxnSpPr>
        <p:spPr>
          <a:xfrm>
            <a:off x="2243168" y="3644826"/>
            <a:ext cx="309134" cy="145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5441421" y="653683"/>
            <a:ext cx="3432729" cy="9361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A</a:t>
            </a:r>
            <a:r>
              <a:rPr lang="fr-FR" sz="1600" dirty="0"/>
              <a:t>- Découvrir les principes de fonctionnement et la diversité du monde économique et professionnel</a:t>
            </a:r>
          </a:p>
        </p:txBody>
      </p:sp>
      <p:sp>
        <p:nvSpPr>
          <p:cNvPr id="18" name="Rectangle à coins arrondis 17"/>
          <p:cNvSpPr/>
          <p:nvPr/>
        </p:nvSpPr>
        <p:spPr>
          <a:xfrm>
            <a:off x="5417671" y="1669017"/>
            <a:ext cx="3456480" cy="9361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a:t>B</a:t>
            </a:r>
            <a:r>
              <a:rPr lang="fr-FR" sz="1600" dirty="0"/>
              <a:t>- Prendre conscience que le monde</a:t>
            </a:r>
          </a:p>
          <a:p>
            <a:pPr algn="ctr"/>
            <a:r>
              <a:rPr lang="fr-FR" sz="1600" dirty="0"/>
              <a:t>économique et professionnel est en</a:t>
            </a:r>
          </a:p>
          <a:p>
            <a:pPr algn="ctr"/>
            <a:r>
              <a:rPr lang="fr-FR" sz="1600" dirty="0"/>
              <a:t>constante évolution</a:t>
            </a:r>
          </a:p>
        </p:txBody>
      </p:sp>
      <p:sp>
        <p:nvSpPr>
          <p:cNvPr id="11" name="Rectangle à coins arrondis 10"/>
          <p:cNvSpPr/>
          <p:nvPr/>
        </p:nvSpPr>
        <p:spPr>
          <a:xfrm>
            <a:off x="5429546" y="3032741"/>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A</a:t>
            </a:r>
            <a:r>
              <a:rPr lang="fr-FR" sz="1600" dirty="0"/>
              <a:t>- S’engager dans un projet individuel ou collectif</a:t>
            </a:r>
          </a:p>
        </p:txBody>
      </p:sp>
      <p:sp>
        <p:nvSpPr>
          <p:cNvPr id="12" name="Rectangle à coins arrondis 11"/>
          <p:cNvSpPr/>
          <p:nvPr/>
        </p:nvSpPr>
        <p:spPr>
          <a:xfrm>
            <a:off x="5443696" y="3732371"/>
            <a:ext cx="3456480" cy="4666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B</a:t>
            </a:r>
            <a:r>
              <a:rPr lang="fr-FR" sz="1600" dirty="0"/>
              <a:t>- S’initier au processus créatif</a:t>
            </a:r>
          </a:p>
        </p:txBody>
      </p:sp>
      <p:sp>
        <p:nvSpPr>
          <p:cNvPr id="13" name="Rectangle à coins arrondis 12"/>
          <p:cNvSpPr/>
          <p:nvPr/>
        </p:nvSpPr>
        <p:spPr>
          <a:xfrm>
            <a:off x="5419945" y="4582406"/>
            <a:ext cx="3456480" cy="7269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A</a:t>
            </a:r>
            <a:r>
              <a:rPr lang="fr-FR" sz="1600" dirty="0"/>
              <a:t>- Découvrir les possibilités de formation et les voies d’accès au monde économique et professionnel</a:t>
            </a:r>
          </a:p>
        </p:txBody>
      </p:sp>
      <p:sp>
        <p:nvSpPr>
          <p:cNvPr id="14" name="Rectangle à coins arrondis 13"/>
          <p:cNvSpPr/>
          <p:nvPr/>
        </p:nvSpPr>
        <p:spPr>
          <a:xfrm>
            <a:off x="5430811" y="5410901"/>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B- </a:t>
            </a:r>
            <a:r>
              <a:rPr lang="fr-FR" sz="1600" dirty="0"/>
              <a:t>Dépasser les stéréotypes et les représentations liés aux métiers</a:t>
            </a:r>
          </a:p>
        </p:txBody>
      </p:sp>
      <p:sp>
        <p:nvSpPr>
          <p:cNvPr id="16" name="Rectangle à coins arrondis 15"/>
          <p:cNvSpPr/>
          <p:nvPr/>
        </p:nvSpPr>
        <p:spPr>
          <a:xfrm>
            <a:off x="5417671" y="6102177"/>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C</a:t>
            </a:r>
            <a:r>
              <a:rPr lang="fr-FR" sz="1600" dirty="0"/>
              <a:t>- Construire son projet de formation et d’orientation</a:t>
            </a:r>
          </a:p>
        </p:txBody>
      </p:sp>
      <p:cxnSp>
        <p:nvCxnSpPr>
          <p:cNvPr id="23" name="Connecteur en angle 22"/>
          <p:cNvCxnSpPr/>
          <p:nvPr/>
        </p:nvCxnSpPr>
        <p:spPr>
          <a:xfrm>
            <a:off x="5237079" y="1977784"/>
            <a:ext cx="201634" cy="159298"/>
          </a:xfrm>
          <a:prstGeom prst="bentConnector3">
            <a:avLst>
              <a:gd name="adj1" fmla="val 4274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3" idx="3"/>
            <a:endCxn id="17" idx="1"/>
          </p:cNvCxnSpPr>
          <p:nvPr/>
        </p:nvCxnSpPr>
        <p:spPr>
          <a:xfrm flipV="1">
            <a:off x="5216037" y="1121748"/>
            <a:ext cx="225384" cy="85603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4" idx="3"/>
            <a:endCxn id="11" idx="1"/>
          </p:cNvCxnSpPr>
          <p:nvPr/>
        </p:nvCxnSpPr>
        <p:spPr>
          <a:xfrm flipV="1">
            <a:off x="5193298" y="3331867"/>
            <a:ext cx="236248" cy="31441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4" idx="3"/>
            <a:endCxn id="12" idx="1"/>
          </p:cNvCxnSpPr>
          <p:nvPr/>
        </p:nvCxnSpPr>
        <p:spPr>
          <a:xfrm>
            <a:off x="5193298" y="3646277"/>
            <a:ext cx="250398" cy="319401"/>
          </a:xfrm>
          <a:prstGeom prst="bentConnector3">
            <a:avLst>
              <a:gd name="adj1" fmla="val 4707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5" idx="3"/>
            <a:endCxn id="16" idx="1"/>
          </p:cNvCxnSpPr>
          <p:nvPr/>
        </p:nvCxnSpPr>
        <p:spPr>
          <a:xfrm>
            <a:off x="5216037" y="5211296"/>
            <a:ext cx="201634" cy="119000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en angle 46"/>
          <p:cNvCxnSpPr>
            <a:stCxn id="5" idx="3"/>
            <a:endCxn id="13" idx="1"/>
          </p:cNvCxnSpPr>
          <p:nvPr/>
        </p:nvCxnSpPr>
        <p:spPr>
          <a:xfrm flipV="1">
            <a:off x="5216037" y="4945868"/>
            <a:ext cx="203908" cy="2654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5" idx="3"/>
            <a:endCxn id="14" idx="1"/>
          </p:cNvCxnSpPr>
          <p:nvPr/>
        </p:nvCxnSpPr>
        <p:spPr>
          <a:xfrm>
            <a:off x="5216037" y="5211296"/>
            <a:ext cx="214774" cy="49873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Étoile à 8 branches 5"/>
          <p:cNvSpPr/>
          <p:nvPr/>
        </p:nvSpPr>
        <p:spPr>
          <a:xfrm>
            <a:off x="2439880" y="1977784"/>
            <a:ext cx="501988" cy="478057"/>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1</a:t>
            </a:r>
          </a:p>
        </p:txBody>
      </p:sp>
      <p:sp>
        <p:nvSpPr>
          <p:cNvPr id="24" name="Étoile à 8 branches 23"/>
          <p:cNvSpPr/>
          <p:nvPr/>
        </p:nvSpPr>
        <p:spPr>
          <a:xfrm>
            <a:off x="2397734" y="4636234"/>
            <a:ext cx="518036" cy="442348"/>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3</a:t>
            </a:r>
          </a:p>
        </p:txBody>
      </p:sp>
      <p:sp>
        <p:nvSpPr>
          <p:cNvPr id="25" name="Étoile à 8 branches 24"/>
          <p:cNvSpPr/>
          <p:nvPr/>
        </p:nvSpPr>
        <p:spPr>
          <a:xfrm>
            <a:off x="2376245" y="3254708"/>
            <a:ext cx="561013" cy="468728"/>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2</a:t>
            </a:r>
          </a:p>
        </p:txBody>
      </p:sp>
      <p:sp>
        <p:nvSpPr>
          <p:cNvPr id="8" name="Bouton d'action : Document 7">
            <a:hlinkClick r:id="rId3" action="ppaction://hlinkfile" highlightClick="1"/>
          </p:cNvPr>
          <p:cNvSpPr/>
          <p:nvPr/>
        </p:nvSpPr>
        <p:spPr>
          <a:xfrm>
            <a:off x="379194" y="191603"/>
            <a:ext cx="3218569" cy="712540"/>
          </a:xfrm>
          <a:prstGeom prst="actionButton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Objectifs et compétences  </a:t>
            </a:r>
            <a:r>
              <a:rPr lang="fr-FR" b="1" dirty="0"/>
              <a:t>du Parcours Avenir </a:t>
            </a:r>
          </a:p>
        </p:txBody>
      </p:sp>
    </p:spTree>
    <p:extLst>
      <p:ext uri="{BB962C8B-B14F-4D97-AF65-F5344CB8AC3E}">
        <p14:creationId xmlns:p14="http://schemas.microsoft.com/office/powerpoint/2010/main" val="66205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èche vers le bas 50"/>
          <p:cNvSpPr/>
          <p:nvPr/>
        </p:nvSpPr>
        <p:spPr>
          <a:xfrm>
            <a:off x="4350993" y="1784983"/>
            <a:ext cx="428734" cy="4380397"/>
          </a:xfrm>
          <a:prstGeom prst="downArrow">
            <a:avLst>
              <a:gd name="adj1" fmla="val 50000"/>
              <a:gd name="adj2" fmla="val 75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p:cNvSpPr/>
          <p:nvPr/>
        </p:nvSpPr>
        <p:spPr>
          <a:xfrm>
            <a:off x="5148080" y="2409365"/>
            <a:ext cx="1205979" cy="565787"/>
          </a:xfrm>
          <a:prstGeom prst="ellipse">
            <a:avLst/>
          </a:prstGeom>
          <a:ln>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EPI</a:t>
            </a:r>
          </a:p>
        </p:txBody>
      </p:sp>
      <p:sp>
        <p:nvSpPr>
          <p:cNvPr id="2" name="Ellipse 1"/>
          <p:cNvSpPr/>
          <p:nvPr/>
        </p:nvSpPr>
        <p:spPr>
          <a:xfrm>
            <a:off x="395420" y="620781"/>
            <a:ext cx="2304319" cy="1279972"/>
          </a:xfrm>
          <a:prstGeom prst="ellipse">
            <a:avLst/>
          </a:prstGeom>
          <a:solidFill>
            <a:srgbClr val="CCFF99"/>
          </a:solidFill>
          <a:ln>
            <a:solidFill>
              <a:srgbClr val="CCFF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a:t>PARCOURS</a:t>
            </a:r>
          </a:p>
          <a:p>
            <a:pPr algn="ctr"/>
            <a:r>
              <a:rPr lang="fr-FR" sz="2400" b="1" dirty="0"/>
              <a:t>AVENIR</a:t>
            </a:r>
          </a:p>
        </p:txBody>
      </p:sp>
      <p:sp>
        <p:nvSpPr>
          <p:cNvPr id="3" name="Ellipse 2"/>
          <p:cNvSpPr/>
          <p:nvPr/>
        </p:nvSpPr>
        <p:spPr>
          <a:xfrm>
            <a:off x="467430" y="4917559"/>
            <a:ext cx="2160300" cy="11038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a:t>PARCOURS ARTISTIQUE ET </a:t>
            </a:r>
          </a:p>
          <a:p>
            <a:pPr algn="ctr"/>
            <a:r>
              <a:rPr lang="fr-FR" sz="1600" b="1" dirty="0"/>
              <a:t>CULTUREL</a:t>
            </a:r>
          </a:p>
        </p:txBody>
      </p:sp>
      <p:sp>
        <p:nvSpPr>
          <p:cNvPr id="4" name="Ellipse 3"/>
          <p:cNvSpPr/>
          <p:nvPr/>
        </p:nvSpPr>
        <p:spPr>
          <a:xfrm>
            <a:off x="700080" y="3608021"/>
            <a:ext cx="1563987" cy="11171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a:t>PARCOURS</a:t>
            </a:r>
          </a:p>
          <a:p>
            <a:pPr algn="ctr"/>
            <a:r>
              <a:rPr lang="fr-FR" sz="1600" b="1" dirty="0"/>
              <a:t>CITOYEN</a:t>
            </a:r>
          </a:p>
        </p:txBody>
      </p:sp>
      <p:sp>
        <p:nvSpPr>
          <p:cNvPr id="5" name="Ellipse 4"/>
          <p:cNvSpPr/>
          <p:nvPr/>
        </p:nvSpPr>
        <p:spPr>
          <a:xfrm>
            <a:off x="653959" y="2311841"/>
            <a:ext cx="1656230" cy="11171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a:t>PARCOURS</a:t>
            </a:r>
          </a:p>
          <a:p>
            <a:pPr algn="ctr"/>
            <a:r>
              <a:rPr lang="fr-FR" sz="1600" b="1" dirty="0"/>
              <a:t>SANTE</a:t>
            </a:r>
          </a:p>
        </p:txBody>
      </p:sp>
      <p:sp>
        <p:nvSpPr>
          <p:cNvPr id="6" name="Rectangle à coins arrondis 5"/>
          <p:cNvSpPr/>
          <p:nvPr/>
        </p:nvSpPr>
        <p:spPr>
          <a:xfrm>
            <a:off x="2895304" y="836640"/>
            <a:ext cx="3457521" cy="9483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b="1" dirty="0" smtClean="0"/>
              <a:t>PROJET « DP »</a:t>
            </a:r>
            <a:endParaRPr lang="fr-FR" sz="4000" b="1" dirty="0"/>
          </a:p>
        </p:txBody>
      </p:sp>
      <p:sp>
        <p:nvSpPr>
          <p:cNvPr id="7" name="Ellipse 6"/>
          <p:cNvSpPr/>
          <p:nvPr/>
        </p:nvSpPr>
        <p:spPr>
          <a:xfrm>
            <a:off x="3760084" y="2238366"/>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srgbClr val="C00000"/>
                </a:solidFill>
              </a:rPr>
              <a:t>Activité 1</a:t>
            </a:r>
          </a:p>
        </p:txBody>
      </p:sp>
      <p:sp>
        <p:nvSpPr>
          <p:cNvPr id="8" name="Ellipse 7"/>
          <p:cNvSpPr/>
          <p:nvPr/>
        </p:nvSpPr>
        <p:spPr>
          <a:xfrm>
            <a:off x="3755248" y="3542663"/>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srgbClr val="C00000"/>
                </a:solidFill>
              </a:rPr>
              <a:t>Activité 2</a:t>
            </a:r>
          </a:p>
        </p:txBody>
      </p:sp>
      <p:sp>
        <p:nvSpPr>
          <p:cNvPr id="9" name="Ellipse 8"/>
          <p:cNvSpPr/>
          <p:nvPr/>
        </p:nvSpPr>
        <p:spPr>
          <a:xfrm>
            <a:off x="3760084" y="4772564"/>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srgbClr val="C00000"/>
                </a:solidFill>
              </a:rPr>
              <a:t>Activité 3</a:t>
            </a:r>
          </a:p>
        </p:txBody>
      </p:sp>
      <p:sp>
        <p:nvSpPr>
          <p:cNvPr id="12" name="Ellipse 11"/>
          <p:cNvSpPr/>
          <p:nvPr/>
        </p:nvSpPr>
        <p:spPr>
          <a:xfrm>
            <a:off x="5545911" y="2874163"/>
            <a:ext cx="2379098"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SCIENCES et TECHNOLOGIE</a:t>
            </a:r>
            <a:endParaRPr lang="fr-FR" b="1" dirty="0"/>
          </a:p>
        </p:txBody>
      </p:sp>
      <p:sp>
        <p:nvSpPr>
          <p:cNvPr id="13" name="Ellipse 12"/>
          <p:cNvSpPr/>
          <p:nvPr/>
        </p:nvSpPr>
        <p:spPr>
          <a:xfrm>
            <a:off x="5751069" y="2050631"/>
            <a:ext cx="1931391" cy="565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DISCIPLINES</a:t>
            </a:r>
          </a:p>
        </p:txBody>
      </p:sp>
      <p:sp>
        <p:nvSpPr>
          <p:cNvPr id="16" name="Ellipse 15"/>
          <p:cNvSpPr/>
          <p:nvPr/>
        </p:nvSpPr>
        <p:spPr>
          <a:xfrm>
            <a:off x="7524410" y="3421043"/>
            <a:ext cx="1656230" cy="144815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SOCLE</a:t>
            </a:r>
          </a:p>
          <a:p>
            <a:pPr algn="ctr"/>
            <a:r>
              <a:rPr lang="fr-FR" b="1" dirty="0"/>
              <a:t>COMMUN</a:t>
            </a:r>
          </a:p>
        </p:txBody>
      </p:sp>
      <p:sp>
        <p:nvSpPr>
          <p:cNvPr id="10" name="ZoneTexte 9"/>
          <p:cNvSpPr txBox="1"/>
          <p:nvPr/>
        </p:nvSpPr>
        <p:spPr>
          <a:xfrm>
            <a:off x="2413274" y="188549"/>
            <a:ext cx="5337836" cy="461665"/>
          </a:xfrm>
          <a:prstGeom prst="rect">
            <a:avLst/>
          </a:prstGeom>
          <a:solidFill>
            <a:schemeClr val="accent3">
              <a:tint val="100000"/>
              <a:shade val="100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400" b="1" dirty="0">
                <a:solidFill>
                  <a:schemeClr val="tx1"/>
                </a:solidFill>
              </a:rPr>
              <a:t>Développer une démarche de projet</a:t>
            </a:r>
          </a:p>
        </p:txBody>
      </p:sp>
      <p:sp>
        <p:nvSpPr>
          <p:cNvPr id="17" name="Ellipse 16"/>
          <p:cNvSpPr/>
          <p:nvPr/>
        </p:nvSpPr>
        <p:spPr>
          <a:xfrm>
            <a:off x="5220090" y="3871297"/>
            <a:ext cx="1980276"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DISCIPLINES</a:t>
            </a:r>
          </a:p>
        </p:txBody>
      </p:sp>
      <p:cxnSp>
        <p:nvCxnSpPr>
          <p:cNvPr id="19" name="Connecteur droit 18"/>
          <p:cNvCxnSpPr>
            <a:stCxn id="8" idx="2"/>
            <a:endCxn id="5" idx="6"/>
          </p:cNvCxnSpPr>
          <p:nvPr/>
        </p:nvCxnSpPr>
        <p:spPr>
          <a:xfrm flipH="1" flipV="1">
            <a:off x="2310189" y="2870421"/>
            <a:ext cx="1445059" cy="105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534598" y="320971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8" idx="2"/>
            <a:endCxn id="4" idx="6"/>
          </p:cNvCxnSpPr>
          <p:nvPr/>
        </p:nvCxnSpPr>
        <p:spPr>
          <a:xfrm flipH="1">
            <a:off x="2264067" y="3920716"/>
            <a:ext cx="1491181" cy="245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7" idx="3"/>
            <a:endCxn id="3" idx="7"/>
          </p:cNvCxnSpPr>
          <p:nvPr/>
        </p:nvCxnSpPr>
        <p:spPr>
          <a:xfrm flipH="1">
            <a:off x="2311361" y="2883742"/>
            <a:ext cx="1686000" cy="2195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9" idx="2"/>
            <a:endCxn id="3" idx="7"/>
          </p:cNvCxnSpPr>
          <p:nvPr/>
        </p:nvCxnSpPr>
        <p:spPr>
          <a:xfrm flipH="1" flipV="1">
            <a:off x="2311361" y="5079207"/>
            <a:ext cx="1448723" cy="71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a:stCxn id="16" idx="3"/>
            <a:endCxn id="48" idx="7"/>
          </p:cNvCxnSpPr>
          <p:nvPr/>
        </p:nvCxnSpPr>
        <p:spPr>
          <a:xfrm flipH="1">
            <a:off x="7095854" y="4657122"/>
            <a:ext cx="671105" cy="454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7" idx="2"/>
            <a:endCxn id="5" idx="7"/>
          </p:cNvCxnSpPr>
          <p:nvPr/>
        </p:nvCxnSpPr>
        <p:spPr>
          <a:xfrm flipH="1" flipV="1">
            <a:off x="2067640" y="2475445"/>
            <a:ext cx="1692444" cy="140974"/>
          </a:xfrm>
          <a:prstGeom prst="line">
            <a:avLst/>
          </a:prstGeom>
        </p:spPr>
        <p:style>
          <a:lnRef idx="1">
            <a:schemeClr val="accent1"/>
          </a:lnRef>
          <a:fillRef idx="0">
            <a:schemeClr val="accent1"/>
          </a:fillRef>
          <a:effectRef idx="0">
            <a:schemeClr val="accent1"/>
          </a:effectRef>
          <a:fontRef idx="minor">
            <a:schemeClr val="tx1"/>
          </a:fontRef>
        </p:style>
      </p:cxnSp>
      <p:sp>
        <p:nvSpPr>
          <p:cNvPr id="48" name="Ellipse 47"/>
          <p:cNvSpPr/>
          <p:nvPr/>
        </p:nvSpPr>
        <p:spPr>
          <a:xfrm>
            <a:off x="5220089" y="5021035"/>
            <a:ext cx="2197595"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SCIENCES et TECHNOLOGIE</a:t>
            </a:r>
            <a:endParaRPr lang="fr-FR" b="1" dirty="0"/>
          </a:p>
        </p:txBody>
      </p:sp>
      <p:sp>
        <p:nvSpPr>
          <p:cNvPr id="18" name="ZoneTexte 17"/>
          <p:cNvSpPr txBox="1"/>
          <p:nvPr/>
        </p:nvSpPr>
        <p:spPr>
          <a:xfrm>
            <a:off x="1416394" y="6273396"/>
            <a:ext cx="698497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fr-FR" sz="2000" b="1" dirty="0"/>
              <a:t>En lien avec les disciplines, les EPI, les autres parcours</a:t>
            </a:r>
            <a:r>
              <a:rPr lang="fr-FR" sz="2000" b="1"/>
              <a:t>, </a:t>
            </a:r>
            <a:r>
              <a:rPr lang="fr-FR" sz="2000" b="1" smtClean="0"/>
              <a:t>l’AP</a:t>
            </a:r>
            <a:endParaRPr lang="fr-FR" sz="2000" b="1" dirty="0"/>
          </a:p>
        </p:txBody>
      </p:sp>
      <p:cxnSp>
        <p:nvCxnSpPr>
          <p:cNvPr id="47" name="Connecteur droit 46"/>
          <p:cNvCxnSpPr>
            <a:stCxn id="13" idx="5"/>
            <a:endCxn id="16" idx="0"/>
          </p:cNvCxnSpPr>
          <p:nvPr/>
        </p:nvCxnSpPr>
        <p:spPr>
          <a:xfrm>
            <a:off x="7399614" y="2533560"/>
            <a:ext cx="952911" cy="887483"/>
          </a:xfrm>
          <a:prstGeom prst="line">
            <a:avLst/>
          </a:prstGeom>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5538725" y="4455248"/>
            <a:ext cx="1205979" cy="565787"/>
          </a:xfrm>
          <a:prstGeom prst="ellipse">
            <a:avLst/>
          </a:prstGeom>
          <a:ln>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EPI</a:t>
            </a:r>
          </a:p>
        </p:txBody>
      </p:sp>
      <p:cxnSp>
        <p:nvCxnSpPr>
          <p:cNvPr id="15" name="Connecteur droit 14"/>
          <p:cNvCxnSpPr>
            <a:endCxn id="6" idx="1"/>
          </p:cNvCxnSpPr>
          <p:nvPr/>
        </p:nvCxnSpPr>
        <p:spPr>
          <a:xfrm>
            <a:off x="2699739" y="1310812"/>
            <a:ext cx="19556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7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59509"/>
            <a:ext cx="7881400" cy="1286937"/>
          </a:xfrm>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16</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 name="Espace réservé du texte 2"/>
          <p:cNvSpPr>
            <a:spLocks noGrp="1"/>
          </p:cNvSpPr>
          <p:nvPr>
            <p:ph type="body" sz="quarter" idx="13"/>
          </p:nvPr>
        </p:nvSpPr>
        <p:spPr>
          <a:xfrm>
            <a:off x="122830" y="1206107"/>
            <a:ext cx="8564507" cy="4598988"/>
          </a:xfrm>
        </p:spPr>
        <p:txBody>
          <a:bodyPr/>
          <a:lstStyle/>
          <a:p>
            <a:pPr marL="0" indent="0">
              <a:buNone/>
            </a:pPr>
            <a:endParaRPr lang="fr-FR" dirty="0"/>
          </a:p>
        </p:txBody>
      </p:sp>
      <p:sp>
        <p:nvSpPr>
          <p:cNvPr id="16" name="ZoneTexte 15"/>
          <p:cNvSpPr txBox="1"/>
          <p:nvPr/>
        </p:nvSpPr>
        <p:spPr>
          <a:xfrm rot="20803067">
            <a:off x="7027791" y="1222297"/>
            <a:ext cx="1888810" cy="461665"/>
          </a:xfrm>
          <a:prstGeom prst="rect">
            <a:avLst/>
          </a:prstGeom>
          <a:solidFill>
            <a:schemeClr val="accent5">
              <a:lumMod val="50000"/>
            </a:schemeClr>
          </a:solidFill>
        </p:spPr>
        <p:txBody>
          <a:bodyPr wrap="square" rtlCol="0">
            <a:spAutoFit/>
          </a:bodyPr>
          <a:lstStyle/>
          <a:p>
            <a:pPr algn="ctr"/>
            <a:r>
              <a:rPr lang="fr-FR" sz="1200" dirty="0" smtClean="0">
                <a:solidFill>
                  <a:prstClr val="white"/>
                </a:solidFill>
              </a:rPr>
              <a:t>Exemple présenté dans le cadre du PNF STI</a:t>
            </a:r>
            <a:endParaRPr lang="fr-FR" sz="1200" dirty="0">
              <a:solidFill>
                <a:prstClr val="white"/>
              </a:solidFill>
            </a:endParaRPr>
          </a:p>
        </p:txBody>
      </p:sp>
      <p:sp>
        <p:nvSpPr>
          <p:cNvPr id="18" name="Rectangle 17"/>
          <p:cNvSpPr/>
          <p:nvPr/>
        </p:nvSpPr>
        <p:spPr>
          <a:xfrm>
            <a:off x="1996371" y="1072381"/>
            <a:ext cx="4462226" cy="4091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Rendre attractif, fleurir l’établissement</a:t>
            </a:r>
            <a:endParaRPr lang="fr-FR" dirty="0">
              <a:solidFill>
                <a:prstClr val="white"/>
              </a:solidFill>
            </a:endParaRPr>
          </a:p>
        </p:txBody>
      </p:sp>
      <p:sp>
        <p:nvSpPr>
          <p:cNvPr id="4" name="Flèche droite 3"/>
          <p:cNvSpPr/>
          <p:nvPr/>
        </p:nvSpPr>
        <p:spPr>
          <a:xfrm rot="7877568">
            <a:off x="1837477" y="1593835"/>
            <a:ext cx="410395" cy="4503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rot="5400000">
            <a:off x="3778575" y="1605664"/>
            <a:ext cx="447441" cy="4503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5" name="Flèche droite 14"/>
          <p:cNvSpPr/>
          <p:nvPr/>
        </p:nvSpPr>
        <p:spPr>
          <a:xfrm rot="3402905">
            <a:off x="6177165" y="1561762"/>
            <a:ext cx="456894" cy="4503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 name="ZoneTexte 6"/>
          <p:cNvSpPr txBox="1"/>
          <p:nvPr/>
        </p:nvSpPr>
        <p:spPr>
          <a:xfrm>
            <a:off x="2218877" y="2019711"/>
            <a:ext cx="3416908" cy="584775"/>
          </a:xfrm>
          <a:prstGeom prst="rect">
            <a:avLst/>
          </a:prstGeom>
          <a:noFill/>
        </p:spPr>
        <p:txBody>
          <a:bodyPr wrap="square" rtlCol="0">
            <a:spAutoFit/>
          </a:bodyPr>
          <a:lstStyle>
            <a:defPPr>
              <a:defRPr lang="fr-FR"/>
            </a:defPPr>
            <a:lvl1pPr algn="ctr">
              <a:defRPr sz="1600" b="1"/>
            </a:lvl1pPr>
          </a:lstStyle>
          <a:p>
            <a:r>
              <a:rPr lang="fr-FR" u="sng" dirty="0">
                <a:solidFill>
                  <a:prstClr val="black"/>
                </a:solidFill>
              </a:rPr>
              <a:t>Problématique 2</a:t>
            </a:r>
            <a:r>
              <a:rPr lang="fr-FR" dirty="0">
                <a:solidFill>
                  <a:prstClr val="black"/>
                </a:solidFill>
              </a:rPr>
              <a:t> :</a:t>
            </a:r>
          </a:p>
          <a:p>
            <a:r>
              <a:rPr lang="fr-FR" dirty="0">
                <a:solidFill>
                  <a:prstClr val="black"/>
                </a:solidFill>
              </a:rPr>
              <a:t>comment </a:t>
            </a:r>
            <a:r>
              <a:rPr lang="fr-FR" dirty="0" smtClean="0">
                <a:solidFill>
                  <a:prstClr val="black"/>
                </a:solidFill>
              </a:rPr>
              <a:t>multiplier des plants?</a:t>
            </a:r>
            <a:endParaRPr lang="fr-FR" dirty="0">
              <a:solidFill>
                <a:prstClr val="black"/>
              </a:solidFill>
            </a:endParaRPr>
          </a:p>
        </p:txBody>
      </p:sp>
      <p:sp>
        <p:nvSpPr>
          <p:cNvPr id="20" name="ZoneTexte 19"/>
          <p:cNvSpPr txBox="1"/>
          <p:nvPr/>
        </p:nvSpPr>
        <p:spPr>
          <a:xfrm>
            <a:off x="-95524" y="2020272"/>
            <a:ext cx="2605335" cy="584775"/>
          </a:xfrm>
          <a:prstGeom prst="rect">
            <a:avLst/>
          </a:prstGeom>
          <a:noFill/>
        </p:spPr>
        <p:txBody>
          <a:bodyPr wrap="square" rtlCol="0">
            <a:spAutoFit/>
          </a:bodyPr>
          <a:lstStyle/>
          <a:p>
            <a:pPr algn="ctr"/>
            <a:r>
              <a:rPr lang="fr-FR" sz="1600" b="1" u="sng" dirty="0" smtClean="0">
                <a:solidFill>
                  <a:prstClr val="black"/>
                </a:solidFill>
              </a:rPr>
              <a:t>Problématique 1</a:t>
            </a:r>
            <a:r>
              <a:rPr lang="fr-FR" sz="1600" b="1" dirty="0" smtClean="0">
                <a:solidFill>
                  <a:prstClr val="black"/>
                </a:solidFill>
              </a:rPr>
              <a:t>:</a:t>
            </a:r>
          </a:p>
          <a:p>
            <a:pPr algn="ctr"/>
            <a:r>
              <a:rPr lang="fr-FR" sz="1600" b="1" dirty="0" smtClean="0">
                <a:solidFill>
                  <a:prstClr val="black"/>
                </a:solidFill>
              </a:rPr>
              <a:t>comment abriter les plants?</a:t>
            </a:r>
            <a:endParaRPr lang="fr-FR" sz="1600" b="1" dirty="0">
              <a:solidFill>
                <a:prstClr val="black"/>
              </a:solidFill>
            </a:endParaRPr>
          </a:p>
        </p:txBody>
      </p:sp>
      <p:sp>
        <p:nvSpPr>
          <p:cNvPr id="21" name="ZoneTexte 20"/>
          <p:cNvSpPr txBox="1"/>
          <p:nvPr/>
        </p:nvSpPr>
        <p:spPr>
          <a:xfrm>
            <a:off x="5585296" y="2074451"/>
            <a:ext cx="3039965" cy="584775"/>
          </a:xfrm>
          <a:prstGeom prst="rect">
            <a:avLst/>
          </a:prstGeom>
          <a:noFill/>
        </p:spPr>
        <p:txBody>
          <a:bodyPr wrap="square" rtlCol="0">
            <a:spAutoFit/>
          </a:bodyPr>
          <a:lstStyle/>
          <a:p>
            <a:pPr algn="ctr"/>
            <a:r>
              <a:rPr lang="fr-FR" sz="1600" b="1" u="sng" dirty="0" smtClean="0">
                <a:solidFill>
                  <a:prstClr val="black"/>
                </a:solidFill>
              </a:rPr>
              <a:t>Problématique 3</a:t>
            </a:r>
            <a:r>
              <a:rPr lang="fr-FR" sz="1600" b="1" dirty="0" smtClean="0">
                <a:solidFill>
                  <a:prstClr val="black"/>
                </a:solidFill>
              </a:rPr>
              <a:t>:</a:t>
            </a:r>
          </a:p>
          <a:p>
            <a:pPr algn="ctr"/>
            <a:r>
              <a:rPr lang="fr-FR" sz="1600" b="1" dirty="0">
                <a:solidFill>
                  <a:prstClr val="black"/>
                </a:solidFill>
              </a:rPr>
              <a:t>comment</a:t>
            </a:r>
            <a:r>
              <a:rPr lang="fr-FR" sz="1600" b="1" dirty="0" smtClean="0">
                <a:solidFill>
                  <a:prstClr val="black"/>
                </a:solidFill>
              </a:rPr>
              <a:t> ranger l’outillage ?</a:t>
            </a:r>
            <a:endParaRPr lang="fr-FR" sz="1600" b="1" dirty="0">
              <a:solidFill>
                <a:prstClr val="black"/>
              </a:solidFill>
            </a:endParaRPr>
          </a:p>
        </p:txBody>
      </p:sp>
      <p:sp>
        <p:nvSpPr>
          <p:cNvPr id="24" name="Flèche droite 23"/>
          <p:cNvSpPr/>
          <p:nvPr/>
        </p:nvSpPr>
        <p:spPr>
          <a:xfrm rot="5400000">
            <a:off x="3840911" y="2696874"/>
            <a:ext cx="463265" cy="24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8" name="ZoneTexte 7"/>
          <p:cNvSpPr txBox="1"/>
          <p:nvPr/>
        </p:nvSpPr>
        <p:spPr>
          <a:xfrm>
            <a:off x="52318" y="3104356"/>
            <a:ext cx="2433209" cy="338554"/>
          </a:xfrm>
          <a:prstGeom prst="rect">
            <a:avLst/>
          </a:prstGeom>
          <a:noFill/>
        </p:spPr>
        <p:txBody>
          <a:bodyPr wrap="square" rtlCol="0">
            <a:spAutoFit/>
          </a:bodyPr>
          <a:lstStyle/>
          <a:p>
            <a:r>
              <a:rPr lang="fr-FR" sz="1600" dirty="0" smtClean="0">
                <a:solidFill>
                  <a:prstClr val="black"/>
                </a:solidFill>
              </a:rPr>
              <a:t>Construire une </a:t>
            </a:r>
            <a:r>
              <a:rPr lang="fr-FR" sz="1600" dirty="0">
                <a:solidFill>
                  <a:prstClr val="black"/>
                </a:solidFill>
              </a:rPr>
              <a:t>serre</a:t>
            </a:r>
          </a:p>
        </p:txBody>
      </p:sp>
      <p:sp>
        <p:nvSpPr>
          <p:cNvPr id="26" name="Flèche droite 25"/>
          <p:cNvSpPr/>
          <p:nvPr/>
        </p:nvSpPr>
        <p:spPr>
          <a:xfrm rot="5400000">
            <a:off x="975512" y="2703936"/>
            <a:ext cx="463265" cy="230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7" name="ZoneTexte 26"/>
          <p:cNvSpPr txBox="1"/>
          <p:nvPr/>
        </p:nvSpPr>
        <p:spPr>
          <a:xfrm>
            <a:off x="2546942" y="3060358"/>
            <a:ext cx="2747128" cy="830997"/>
          </a:xfrm>
          <a:prstGeom prst="rect">
            <a:avLst/>
          </a:prstGeom>
          <a:noFill/>
        </p:spPr>
        <p:txBody>
          <a:bodyPr wrap="square" rtlCol="0">
            <a:spAutoFit/>
          </a:bodyPr>
          <a:lstStyle/>
          <a:p>
            <a:pPr algn="ctr"/>
            <a:r>
              <a:rPr lang="fr-FR" sz="1600" dirty="0" smtClean="0">
                <a:solidFill>
                  <a:prstClr val="black"/>
                </a:solidFill>
              </a:rPr>
              <a:t>Rencontrer des professionnels du métier, partenariat avec les serres municipales</a:t>
            </a:r>
            <a:endParaRPr lang="fr-FR" sz="1600" dirty="0">
              <a:solidFill>
                <a:prstClr val="black"/>
              </a:solidFill>
            </a:endParaRPr>
          </a:p>
        </p:txBody>
      </p:sp>
      <p:sp>
        <p:nvSpPr>
          <p:cNvPr id="30" name="Flèche droite 29"/>
          <p:cNvSpPr/>
          <p:nvPr/>
        </p:nvSpPr>
        <p:spPr>
          <a:xfrm rot="5400000">
            <a:off x="6789778" y="2741308"/>
            <a:ext cx="463265" cy="2462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1" name="ZoneTexte 30"/>
          <p:cNvSpPr txBox="1"/>
          <p:nvPr/>
        </p:nvSpPr>
        <p:spPr>
          <a:xfrm>
            <a:off x="5355485" y="3146087"/>
            <a:ext cx="3331852" cy="584775"/>
          </a:xfrm>
          <a:prstGeom prst="rect">
            <a:avLst/>
          </a:prstGeom>
          <a:noFill/>
        </p:spPr>
        <p:txBody>
          <a:bodyPr wrap="square" rtlCol="0">
            <a:spAutoFit/>
          </a:bodyPr>
          <a:lstStyle/>
          <a:p>
            <a:pPr algn="ctr"/>
            <a:r>
              <a:rPr lang="fr-FR" sz="1600" dirty="0" smtClean="0">
                <a:solidFill>
                  <a:prstClr val="black"/>
                </a:solidFill>
              </a:rPr>
              <a:t>Réaliser une armoire de rangement des outils</a:t>
            </a:r>
            <a:endParaRPr lang="fr-FR" sz="1600" dirty="0">
              <a:solidFill>
                <a:prstClr val="black"/>
              </a:solidFill>
            </a:endParaRPr>
          </a:p>
        </p:txBody>
      </p:sp>
      <p:sp>
        <p:nvSpPr>
          <p:cNvPr id="33" name="ZoneTexte 32"/>
          <p:cNvSpPr txBox="1"/>
          <p:nvPr/>
        </p:nvSpPr>
        <p:spPr>
          <a:xfrm>
            <a:off x="341623" y="4268333"/>
            <a:ext cx="7705176" cy="584775"/>
          </a:xfrm>
          <a:prstGeom prst="rect">
            <a:avLst/>
          </a:prstGeom>
          <a:noFill/>
        </p:spPr>
        <p:txBody>
          <a:bodyPr wrap="square" rtlCol="0">
            <a:spAutoFit/>
          </a:bodyPr>
          <a:lstStyle/>
          <a:p>
            <a:pPr algn="ctr"/>
            <a:r>
              <a:rPr lang="fr-FR" sz="1600" dirty="0" smtClean="0">
                <a:solidFill>
                  <a:prstClr val="black"/>
                </a:solidFill>
              </a:rPr>
              <a:t>Les plateaux techniques de l’établissement ne permettent pas de construire la serre, de réaliser l’armoire et de rencontrer des professionnels de la filière horticulture</a:t>
            </a:r>
            <a:endParaRPr lang="fr-FR" sz="1600" dirty="0">
              <a:solidFill>
                <a:prstClr val="black"/>
              </a:solidFill>
            </a:endParaRPr>
          </a:p>
        </p:txBody>
      </p:sp>
      <p:sp>
        <p:nvSpPr>
          <p:cNvPr id="35" name="ZoneTexte 34"/>
          <p:cNvSpPr txBox="1"/>
          <p:nvPr/>
        </p:nvSpPr>
        <p:spPr>
          <a:xfrm>
            <a:off x="520048" y="5391873"/>
            <a:ext cx="5205510" cy="830997"/>
          </a:xfrm>
          <a:prstGeom prst="rect">
            <a:avLst/>
          </a:prstGeom>
          <a:noFill/>
          <a:ln w="57150">
            <a:solidFill>
              <a:schemeClr val="accent6">
                <a:lumMod val="50000"/>
              </a:schemeClr>
            </a:solidFill>
          </a:ln>
        </p:spPr>
        <p:txBody>
          <a:bodyPr wrap="square" rtlCol="0">
            <a:spAutoFit/>
          </a:bodyPr>
          <a:lstStyle/>
          <a:p>
            <a:pPr algn="ctr"/>
            <a:r>
              <a:rPr lang="fr-FR" sz="1600" dirty="0" smtClean="0">
                <a:solidFill>
                  <a:prstClr val="black"/>
                </a:solidFill>
              </a:rPr>
              <a:t>Utiliser le savoir-faire d’une entreprise afin de réaliser l’armoire et ainsi découvrir l’entreprise, ses métiers et les voies de formation en relation.</a:t>
            </a:r>
            <a:endParaRPr lang="fr-FR" sz="1600" dirty="0">
              <a:solidFill>
                <a:prstClr val="black"/>
              </a:solidFill>
            </a:endParaRPr>
          </a:p>
        </p:txBody>
      </p:sp>
      <p:sp>
        <p:nvSpPr>
          <p:cNvPr id="36" name="Étoile à 10 branches 35"/>
          <p:cNvSpPr/>
          <p:nvPr/>
        </p:nvSpPr>
        <p:spPr>
          <a:xfrm>
            <a:off x="5948498" y="5051597"/>
            <a:ext cx="2995874" cy="1380371"/>
          </a:xfrm>
          <a:prstGeom prst="star10">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DP dans l’entreprise FOURÉ LAGADEC – Chaudronnerie industrielle</a:t>
            </a:r>
            <a:endParaRPr lang="fr-FR" dirty="0">
              <a:solidFill>
                <a:prstClr val="white"/>
              </a:solidFill>
            </a:endParaRPr>
          </a:p>
        </p:txBody>
      </p:sp>
      <p:sp>
        <p:nvSpPr>
          <p:cNvPr id="40" name="Flèche droite 39"/>
          <p:cNvSpPr/>
          <p:nvPr/>
        </p:nvSpPr>
        <p:spPr>
          <a:xfrm rot="7820465">
            <a:off x="6173980" y="3830510"/>
            <a:ext cx="463265" cy="246209"/>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1" name="Flèche droite 40"/>
          <p:cNvSpPr/>
          <p:nvPr/>
        </p:nvSpPr>
        <p:spPr>
          <a:xfrm rot="5400000">
            <a:off x="3818803" y="3954177"/>
            <a:ext cx="463265" cy="246209"/>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2" name="Flèche droite 41"/>
          <p:cNvSpPr/>
          <p:nvPr/>
        </p:nvSpPr>
        <p:spPr>
          <a:xfrm rot="2612048">
            <a:off x="1446171" y="3787240"/>
            <a:ext cx="463265" cy="246209"/>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3" name="Flèche droite rayée 22"/>
          <p:cNvSpPr/>
          <p:nvPr/>
        </p:nvSpPr>
        <p:spPr>
          <a:xfrm rot="5400000">
            <a:off x="3789124" y="4793951"/>
            <a:ext cx="534757" cy="541606"/>
          </a:xfrm>
          <a:prstGeom prst="stripedRigh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75277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17</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 name="Espace réservé du texte 2"/>
          <p:cNvSpPr>
            <a:spLocks noGrp="1"/>
          </p:cNvSpPr>
          <p:nvPr>
            <p:ph type="body" sz="quarter" idx="13"/>
          </p:nvPr>
        </p:nvSpPr>
        <p:spPr>
          <a:xfrm>
            <a:off x="0" y="892206"/>
            <a:ext cx="9144000" cy="3732039"/>
          </a:xfrm>
        </p:spPr>
        <p:txBody>
          <a:bodyPr>
            <a:normAutofit/>
          </a:bodyPr>
          <a:lstStyle/>
          <a:p>
            <a:pPr marL="0" indent="0">
              <a:buNone/>
            </a:pPr>
            <a:endParaRPr lang="fr-FR" sz="1600" u="sng" dirty="0" smtClean="0"/>
          </a:p>
          <a:p>
            <a:pPr marL="0" indent="0" algn="just">
              <a:buNone/>
            </a:pPr>
            <a:r>
              <a:rPr lang="fr-FR" u="sng" dirty="0" smtClean="0">
                <a:solidFill>
                  <a:schemeClr val="tx1"/>
                </a:solidFill>
              </a:rPr>
              <a:t>Premier temps d’immersion</a:t>
            </a:r>
            <a:r>
              <a:rPr lang="fr-FR" dirty="0" smtClean="0">
                <a:solidFill>
                  <a:schemeClr val="tx1"/>
                </a:solidFill>
              </a:rPr>
              <a:t>: découverte de l’entreprise, son marché, ses produits, ses compétences et découverte des métiers de l’entreprise</a:t>
            </a:r>
          </a:p>
          <a:p>
            <a:endParaRPr lang="fr-FR" sz="1600" dirty="0"/>
          </a:p>
        </p:txBody>
      </p:sp>
      <p:sp>
        <p:nvSpPr>
          <p:cNvPr id="23" name="Rectangle 22"/>
          <p:cNvSpPr/>
          <p:nvPr/>
        </p:nvSpPr>
        <p:spPr>
          <a:xfrm>
            <a:off x="188563" y="2232360"/>
            <a:ext cx="5231907" cy="9689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dirty="0">
                <a:solidFill>
                  <a:prstClr val="black"/>
                </a:solidFill>
              </a:rPr>
              <a:t>Rencontre avec </a:t>
            </a:r>
            <a:r>
              <a:rPr lang="fr-FR" dirty="0" smtClean="0">
                <a:solidFill>
                  <a:prstClr val="black"/>
                </a:solidFill>
              </a:rPr>
              <a:t>un dirigeant de l’entreprise.</a:t>
            </a:r>
            <a:endParaRPr lang="fr-FR" dirty="0">
              <a:solidFill>
                <a:prstClr val="black"/>
              </a:solidFill>
            </a:endParaRPr>
          </a:p>
        </p:txBody>
      </p:sp>
      <p:pic>
        <p:nvPicPr>
          <p:cNvPr id="24" name="Picture 4" descr="DSC02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072" y="2055641"/>
            <a:ext cx="2636327" cy="208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88564" y="4483521"/>
            <a:ext cx="5231907" cy="1446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pPr>
            <a:endParaRPr lang="fr-FR" altLang="fr-FR" dirty="0" smtClean="0">
              <a:solidFill>
                <a:prstClr val="black"/>
              </a:solidFill>
            </a:endParaRPr>
          </a:p>
          <a:p>
            <a:pPr algn="just">
              <a:spcBef>
                <a:spcPts val="600"/>
              </a:spcBef>
            </a:pPr>
            <a:r>
              <a:rPr lang="fr-FR" altLang="fr-FR" dirty="0" smtClean="0">
                <a:solidFill>
                  <a:prstClr val="black"/>
                </a:solidFill>
              </a:rPr>
              <a:t>Visite </a:t>
            </a:r>
            <a:r>
              <a:rPr lang="fr-FR" altLang="fr-FR" dirty="0">
                <a:solidFill>
                  <a:prstClr val="black"/>
                </a:solidFill>
              </a:rPr>
              <a:t>de l'entreprise : découverte des métiers de l'entreprise (soudeur, tuyauteur, etc.)</a:t>
            </a:r>
          </a:p>
          <a:p>
            <a:pPr algn="just">
              <a:spcBef>
                <a:spcPts val="1800"/>
              </a:spcBef>
            </a:pPr>
            <a:r>
              <a:rPr lang="fr-FR" dirty="0" smtClean="0">
                <a:solidFill>
                  <a:prstClr val="black"/>
                </a:solidFill>
              </a:rPr>
              <a:t>Les </a:t>
            </a:r>
            <a:r>
              <a:rPr lang="fr-FR" dirty="0">
                <a:solidFill>
                  <a:prstClr val="black"/>
                </a:solidFill>
              </a:rPr>
              <a:t>interviews des salariés alimentent les fiches métier. </a:t>
            </a:r>
          </a:p>
          <a:p>
            <a:endParaRPr lang="fr-FR" dirty="0">
              <a:solidFill>
                <a:prstClr val="black"/>
              </a:solidFill>
            </a:endParaRPr>
          </a:p>
        </p:txBody>
      </p:sp>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072" y="4218088"/>
            <a:ext cx="2636084" cy="1977063"/>
          </a:xfrm>
          <a:prstGeom prst="rect">
            <a:avLst/>
          </a:prstGeom>
        </p:spPr>
      </p:pic>
    </p:spTree>
    <p:extLst>
      <p:ext uri="{BB962C8B-B14F-4D97-AF65-F5344CB8AC3E}">
        <p14:creationId xmlns:p14="http://schemas.microsoft.com/office/powerpoint/2010/main" val="163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18</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4" name="Imag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151" y="2379390"/>
            <a:ext cx="3000149" cy="2250112"/>
          </a:xfrm>
          <a:prstGeom prst="rect">
            <a:avLst/>
          </a:prstGeom>
        </p:spPr>
      </p:pic>
      <p:pic>
        <p:nvPicPr>
          <p:cNvPr id="25" name="Imag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4700" y="3401979"/>
            <a:ext cx="3304163" cy="2478121"/>
          </a:xfrm>
          <a:prstGeom prst="rect">
            <a:avLst/>
          </a:prstGeom>
        </p:spPr>
      </p:pic>
      <p:sp>
        <p:nvSpPr>
          <p:cNvPr id="14" name="Rectangle 13"/>
          <p:cNvSpPr/>
          <p:nvPr/>
        </p:nvSpPr>
        <p:spPr>
          <a:xfrm>
            <a:off x="199902" y="1318799"/>
            <a:ext cx="8944098" cy="8699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dirty="0" smtClean="0">
                <a:solidFill>
                  <a:prstClr val="black"/>
                </a:solidFill>
              </a:rPr>
              <a:t>Les </a:t>
            </a:r>
            <a:r>
              <a:rPr lang="fr-FR" dirty="0">
                <a:solidFill>
                  <a:prstClr val="black"/>
                </a:solidFill>
              </a:rPr>
              <a:t>élèves découvrent, sous-traitent et/ou participent aux activités de conception, réalisation et finition.</a:t>
            </a:r>
          </a:p>
          <a:p>
            <a:endParaRPr lang="fr-FR" dirty="0">
              <a:solidFill>
                <a:prstClr val="black"/>
              </a:solidFill>
            </a:endParaRPr>
          </a:p>
        </p:txBody>
      </p:sp>
      <p:pic>
        <p:nvPicPr>
          <p:cNvPr id="15" name="Image 1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809457" y="2379390"/>
            <a:ext cx="2153285" cy="3042385"/>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74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19</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 name="ZoneTexte 6"/>
          <p:cNvSpPr txBox="1"/>
          <p:nvPr/>
        </p:nvSpPr>
        <p:spPr>
          <a:xfrm>
            <a:off x="4746100" y="1262885"/>
            <a:ext cx="4001177" cy="646331"/>
          </a:xfrm>
          <a:prstGeom prst="rect">
            <a:avLst/>
          </a:prstGeom>
          <a:noFill/>
        </p:spPr>
        <p:txBody>
          <a:bodyPr wrap="square" rtlCol="0">
            <a:spAutoFit/>
          </a:bodyPr>
          <a:lstStyle/>
          <a:p>
            <a:r>
              <a:rPr lang="fr-FR" dirty="0" smtClean="0">
                <a:solidFill>
                  <a:prstClr val="black"/>
                </a:solidFill>
              </a:rPr>
              <a:t>Un projet présenté, valorisé et primé au concours Bravo l’industrie</a:t>
            </a:r>
            <a:endParaRPr lang="fr-FR" dirty="0">
              <a:solidFill>
                <a:prstClr val="black"/>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4600" y="1181100"/>
            <a:ext cx="3800475" cy="5067300"/>
          </a:xfrm>
          <a:prstGeom prst="ellipse">
            <a:avLst/>
          </a:prstGeom>
          <a:ln>
            <a:noFill/>
          </a:ln>
          <a:effectLst>
            <a:softEdge rad="112500"/>
          </a:effectLst>
        </p:spPr>
      </p:pic>
      <p:sp>
        <p:nvSpPr>
          <p:cNvPr id="4" name="ZoneTexte 3"/>
          <p:cNvSpPr txBox="1"/>
          <p:nvPr/>
        </p:nvSpPr>
        <p:spPr>
          <a:xfrm>
            <a:off x="266922" y="1301321"/>
            <a:ext cx="3038475" cy="646331"/>
          </a:xfrm>
          <a:prstGeom prst="rect">
            <a:avLst/>
          </a:prstGeom>
          <a:noFill/>
        </p:spPr>
        <p:txBody>
          <a:bodyPr wrap="square" rtlCol="0">
            <a:spAutoFit/>
          </a:bodyPr>
          <a:lstStyle/>
          <a:p>
            <a:r>
              <a:rPr lang="fr-FR" b="1" dirty="0" smtClean="0">
                <a:solidFill>
                  <a:srgbClr val="FF0000"/>
                </a:solidFill>
              </a:rPr>
              <a:t>Une production finale </a:t>
            </a:r>
          </a:p>
          <a:p>
            <a:r>
              <a:rPr lang="fr-FR" b="1" dirty="0" smtClean="0">
                <a:solidFill>
                  <a:srgbClr val="FF0000"/>
                </a:solidFill>
              </a:rPr>
              <a:t>réalisée</a:t>
            </a:r>
            <a:endParaRPr lang="fr-FR" b="1" dirty="0">
              <a:solidFill>
                <a:srgbClr val="FF0000"/>
              </a:solidFill>
            </a:endParaRPr>
          </a:p>
        </p:txBody>
      </p:sp>
      <p:sp>
        <p:nvSpPr>
          <p:cNvPr id="6" name="Flèche droite 5"/>
          <p:cNvSpPr/>
          <p:nvPr/>
        </p:nvSpPr>
        <p:spPr>
          <a:xfrm>
            <a:off x="4063399" y="1337263"/>
            <a:ext cx="582350" cy="3714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98" y="2756848"/>
            <a:ext cx="4541760" cy="3406320"/>
          </a:xfrm>
          <a:prstGeom prst="rect">
            <a:avLst/>
          </a:prstGeom>
          <a:effectLst>
            <a:softEdge rad="127000"/>
          </a:effectLst>
        </p:spPr>
      </p:pic>
    </p:spTree>
    <p:extLst>
      <p:ext uri="{BB962C8B-B14F-4D97-AF65-F5344CB8AC3E}">
        <p14:creationId xmlns:p14="http://schemas.microsoft.com/office/powerpoint/2010/main" val="2976434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0764" y="237994"/>
            <a:ext cx="5590311" cy="551146"/>
          </a:xfrm>
        </p:spPr>
        <p:txBody>
          <a:bodyPr>
            <a:normAutofit fontScale="90000"/>
          </a:bodyPr>
          <a:lstStyle/>
          <a:p>
            <a:r>
              <a:rPr lang="fr-FR" dirty="0" smtClean="0"/>
              <a:t>Qu’est ce qui évolue ?</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2</a:t>
            </a:fld>
            <a:endParaRPr lang="fr-FR" dirty="0"/>
          </a:p>
        </p:txBody>
      </p:sp>
      <p:sp>
        <p:nvSpPr>
          <p:cNvPr id="5" name="Espace réservé du texte 4"/>
          <p:cNvSpPr>
            <a:spLocks noGrp="1"/>
          </p:cNvSpPr>
          <p:nvPr>
            <p:ph type="body" sz="quarter" idx="14"/>
          </p:nvPr>
        </p:nvSpPr>
        <p:spPr>
          <a:xfrm>
            <a:off x="2818356" y="701458"/>
            <a:ext cx="6463430" cy="4275253"/>
          </a:xfrm>
        </p:spPr>
        <p:txBody>
          <a:bodyPr/>
          <a:lstStyle/>
          <a:p>
            <a:pPr marL="342900" indent="-342900">
              <a:buFont typeface="Arial" panose="020B0604020202020204" pitchFamily="34" charset="0"/>
              <a:buChar char="•"/>
            </a:pPr>
            <a:r>
              <a:rPr lang="fr-FR" sz="1800" dirty="0"/>
              <a:t>u</a:t>
            </a:r>
            <a:r>
              <a:rPr lang="fr-FR" sz="1800" dirty="0" smtClean="0"/>
              <a:t>n projet pour la classe, des projets (lien entre DP, EPI, enseignements disciplinaires) </a:t>
            </a:r>
          </a:p>
          <a:p>
            <a:pPr marL="342900" indent="-342900">
              <a:buFont typeface="Arial" panose="020B0604020202020204" pitchFamily="34" charset="0"/>
              <a:buChar char="•"/>
            </a:pPr>
            <a:r>
              <a:rPr lang="fr-FR" sz="1800" dirty="0" smtClean="0"/>
              <a:t>implication </a:t>
            </a:r>
            <a:r>
              <a:rPr lang="fr-FR" sz="1800" dirty="0"/>
              <a:t>de tous les enseignements </a:t>
            </a:r>
            <a:r>
              <a:rPr lang="fr-FR" sz="1800" dirty="0" smtClean="0"/>
              <a:t>(disciplinaires et de complément AP et EPI) </a:t>
            </a:r>
            <a:r>
              <a:rPr lang="fr-FR" sz="1800" dirty="0"/>
              <a:t>à la découverte des métiers et des formations </a:t>
            </a:r>
            <a:r>
              <a:rPr lang="fr-FR" sz="1800" dirty="0" smtClean="0"/>
              <a:t>professionnelles ;</a:t>
            </a:r>
          </a:p>
          <a:p>
            <a:pPr marL="342900" indent="-342900">
              <a:buFont typeface="Arial" panose="020B0604020202020204" pitchFamily="34" charset="0"/>
              <a:buChar char="•"/>
            </a:pPr>
            <a:endParaRPr lang="fr-FR" sz="1050" dirty="0" smtClean="0"/>
          </a:p>
          <a:p>
            <a:pPr marL="342900" indent="-342900">
              <a:spcBef>
                <a:spcPts val="0"/>
              </a:spcBef>
              <a:buFont typeface="Arial" panose="020B0604020202020204" pitchFamily="34" charset="0"/>
              <a:buChar char="•"/>
            </a:pPr>
            <a:r>
              <a:rPr lang="fr-FR" sz="1800" dirty="0"/>
              <a:t>u</a:t>
            </a:r>
            <a:r>
              <a:rPr lang="fr-FR" sz="1800" dirty="0" smtClean="0"/>
              <a:t>ne équipe pédagogique resserrée ;</a:t>
            </a:r>
          </a:p>
          <a:p>
            <a:pPr marL="342900" indent="-342900">
              <a:spcBef>
                <a:spcPts val="0"/>
              </a:spcBef>
              <a:buFont typeface="Arial" panose="020B0604020202020204" pitchFamily="34" charset="0"/>
              <a:buChar char="•"/>
            </a:pPr>
            <a:r>
              <a:rPr lang="fr-FR" sz="1800" dirty="0" smtClean="0"/>
              <a:t>enseignement </a:t>
            </a:r>
            <a:r>
              <a:rPr lang="fr-FR" sz="1800" dirty="0"/>
              <a:t>de sciences et technologie à partir de thèmes ou supports communs ;</a:t>
            </a:r>
          </a:p>
          <a:p>
            <a:pPr marL="342900" indent="-342900">
              <a:spcBef>
                <a:spcPts val="0"/>
              </a:spcBef>
              <a:buFont typeface="Arial" panose="020B0604020202020204" pitchFamily="34" charset="0"/>
              <a:buChar char="•"/>
            </a:pPr>
            <a:r>
              <a:rPr lang="fr-FR" sz="1800" dirty="0" smtClean="0"/>
              <a:t>personnalisation ou différenciation du projet d’orientation des élèves, </a:t>
            </a:r>
          </a:p>
          <a:p>
            <a:pPr marL="342900" indent="-342900">
              <a:spcBef>
                <a:spcPts val="0"/>
              </a:spcBef>
              <a:buFont typeface="Arial" panose="020B0604020202020204" pitchFamily="34" charset="0"/>
              <a:buChar char="•"/>
            </a:pPr>
            <a:r>
              <a:rPr lang="fr-FR" sz="1800" dirty="0" smtClean="0"/>
              <a:t>une découverte des métiers en phase avec les </a:t>
            </a:r>
            <a:r>
              <a:rPr lang="fr-FR" sz="1800" dirty="0" smtClean="0">
                <a:solidFill>
                  <a:srgbClr val="FF0000"/>
                </a:solidFill>
              </a:rPr>
              <a:t>familles de métiers</a:t>
            </a:r>
            <a:r>
              <a:rPr lang="fr-FR" sz="1800" dirty="0" smtClean="0"/>
              <a:t>, avec les usages du numérique pour apprendre et pour découvrir des métiers et des environnements  ;</a:t>
            </a:r>
          </a:p>
          <a:p>
            <a:pPr marL="342900" indent="-342900">
              <a:spcBef>
                <a:spcPts val="0"/>
              </a:spcBef>
              <a:buFont typeface="Arial" panose="020B0604020202020204" pitchFamily="34" charset="0"/>
              <a:buChar char="•"/>
            </a:pPr>
            <a:r>
              <a:rPr lang="fr-FR" sz="1800" dirty="0">
                <a:sym typeface="Wingdings" panose="05000000000000000000" pitchFamily="2" charset="2"/>
              </a:rPr>
              <a:t>rôle </a:t>
            </a:r>
            <a:r>
              <a:rPr lang="fr-FR" sz="1800" dirty="0" smtClean="0">
                <a:sym typeface="Wingdings" panose="05000000000000000000" pitchFamily="2" charset="2"/>
              </a:rPr>
              <a:t>et coordination du projet pédagogique par le PP </a:t>
            </a:r>
            <a:r>
              <a:rPr lang="fr-FR" sz="1800" dirty="0">
                <a:sym typeface="Wingdings" panose="05000000000000000000" pitchFamily="2" charset="2"/>
              </a:rPr>
              <a:t>et </a:t>
            </a:r>
            <a:r>
              <a:rPr lang="fr-FR" sz="1800" dirty="0" smtClean="0">
                <a:sym typeface="Wingdings" panose="05000000000000000000" pitchFamily="2" charset="2"/>
              </a:rPr>
              <a:t> les </a:t>
            </a:r>
            <a:r>
              <a:rPr lang="fr-FR" sz="1800" dirty="0">
                <a:sym typeface="Wingdings" panose="05000000000000000000" pitchFamily="2" charset="2"/>
              </a:rPr>
              <a:t>professeurs référents en charge du suivi de quelques élèves ;</a:t>
            </a:r>
          </a:p>
          <a:p>
            <a:pPr marL="342900" indent="-342900">
              <a:spcBef>
                <a:spcPts val="0"/>
              </a:spcBef>
              <a:buFont typeface="Arial" panose="020B0604020202020204" pitchFamily="34" charset="0"/>
              <a:buChar char="•"/>
            </a:pPr>
            <a:r>
              <a:rPr lang="fr-FR" sz="1800" dirty="0" smtClean="0">
                <a:solidFill>
                  <a:srgbClr val="FF0000"/>
                </a:solidFill>
              </a:rPr>
              <a:t>mise en réseau </a:t>
            </a:r>
            <a:r>
              <a:rPr lang="fr-FR" sz="1800" dirty="0" smtClean="0"/>
              <a:t>des établissements avec les LP, LEGT, LDM, </a:t>
            </a:r>
            <a:r>
              <a:rPr lang="fr-FR" sz="1800" b="1" dirty="0" smtClean="0">
                <a:solidFill>
                  <a:srgbClr val="FF0000"/>
                </a:solidFill>
              </a:rPr>
              <a:t>CFA</a:t>
            </a:r>
            <a:r>
              <a:rPr lang="fr-FR" sz="1800" dirty="0" smtClean="0"/>
              <a:t>, </a:t>
            </a:r>
            <a:r>
              <a:rPr lang="fr-FR" sz="1800" b="1" dirty="0" smtClean="0">
                <a:solidFill>
                  <a:srgbClr val="FF0000"/>
                </a:solidFill>
              </a:rPr>
              <a:t>CMQ</a:t>
            </a:r>
            <a:r>
              <a:rPr lang="fr-FR" sz="1800" dirty="0" smtClean="0"/>
              <a:t>, milieux professionnels, une relation école-entreprises renforcée, rôle et mission des régions ;</a:t>
            </a:r>
            <a:endParaRPr lang="fr-FR" sz="1800" dirty="0"/>
          </a:p>
          <a:p>
            <a:pPr marL="342900" indent="-342900">
              <a:buFont typeface="Arial" panose="020B0604020202020204" pitchFamily="34" charset="0"/>
              <a:buChar char="•"/>
            </a:pPr>
            <a:endParaRPr lang="fr-FR" sz="1800" dirty="0"/>
          </a:p>
        </p:txBody>
      </p:sp>
      <p:sp>
        <p:nvSpPr>
          <p:cNvPr id="4" name="ZoneTexte 3"/>
          <p:cNvSpPr txBox="1"/>
          <p:nvPr/>
        </p:nvSpPr>
        <p:spPr>
          <a:xfrm>
            <a:off x="263047" y="1215025"/>
            <a:ext cx="2167002" cy="4647426"/>
          </a:xfrm>
          <a:prstGeom prst="rect">
            <a:avLst/>
          </a:prstGeom>
          <a:noFill/>
        </p:spPr>
        <p:txBody>
          <a:bodyPr wrap="square" rtlCol="0">
            <a:spAutoFit/>
          </a:bodyPr>
          <a:lstStyle/>
          <a:p>
            <a:r>
              <a:rPr lang="fr-FR" sz="1400" dirty="0" smtClean="0">
                <a:solidFill>
                  <a:prstClr val="white"/>
                </a:solidFill>
              </a:rPr>
              <a:t>Liens avec les axes de la TVP : </a:t>
            </a:r>
          </a:p>
          <a:p>
            <a:r>
              <a:rPr lang="fr-FR" sz="1400" dirty="0" smtClean="0">
                <a:solidFill>
                  <a:prstClr val="white"/>
                </a:solidFill>
              </a:rPr>
              <a:t>Démarche de projet, réalisations concrètes, « chef d’œuvre »</a:t>
            </a:r>
          </a:p>
          <a:p>
            <a:endParaRPr lang="fr-FR" sz="700" dirty="0" smtClean="0">
              <a:solidFill>
                <a:prstClr val="white"/>
              </a:solidFill>
            </a:endParaRPr>
          </a:p>
          <a:p>
            <a:r>
              <a:rPr lang="fr-FR" sz="1400" dirty="0" smtClean="0">
                <a:solidFill>
                  <a:prstClr val="white"/>
                </a:solidFill>
              </a:rPr>
              <a:t>Importance des enseignements : </a:t>
            </a:r>
          </a:p>
          <a:p>
            <a:r>
              <a:rPr lang="fr-FR" sz="1400" dirty="0" smtClean="0">
                <a:solidFill>
                  <a:prstClr val="white"/>
                </a:solidFill>
              </a:rPr>
              <a:t>Consolidation des acquis, </a:t>
            </a:r>
            <a:r>
              <a:rPr lang="fr-FR" sz="1400" dirty="0" err="1" smtClean="0">
                <a:solidFill>
                  <a:prstClr val="white"/>
                </a:solidFill>
              </a:rPr>
              <a:t>co</a:t>
            </a:r>
            <a:r>
              <a:rPr lang="fr-FR" sz="1400" dirty="0" smtClean="0">
                <a:solidFill>
                  <a:prstClr val="white"/>
                </a:solidFill>
              </a:rPr>
              <a:t> </a:t>
            </a:r>
            <a:r>
              <a:rPr lang="fr-FR" sz="1400" dirty="0">
                <a:solidFill>
                  <a:prstClr val="white"/>
                </a:solidFill>
              </a:rPr>
              <a:t>intervention </a:t>
            </a:r>
          </a:p>
          <a:p>
            <a:endParaRPr lang="fr-FR" sz="800" dirty="0" smtClean="0">
              <a:solidFill>
                <a:prstClr val="white"/>
              </a:solidFill>
            </a:endParaRPr>
          </a:p>
          <a:p>
            <a:r>
              <a:rPr lang="fr-FR" sz="1400" dirty="0" smtClean="0">
                <a:solidFill>
                  <a:prstClr val="white"/>
                </a:solidFill>
              </a:rPr>
              <a:t>Numérique pour apprendre, numérique qui traverse les métiers </a:t>
            </a:r>
          </a:p>
          <a:p>
            <a:endParaRPr lang="fr-FR" sz="800" dirty="0" smtClean="0">
              <a:solidFill>
                <a:prstClr val="white"/>
              </a:solidFill>
            </a:endParaRPr>
          </a:p>
          <a:p>
            <a:r>
              <a:rPr lang="fr-FR" sz="1400" dirty="0" smtClean="0">
                <a:solidFill>
                  <a:prstClr val="white"/>
                </a:solidFill>
              </a:rPr>
              <a:t>Mobilité internationale et importance des langues </a:t>
            </a:r>
          </a:p>
          <a:p>
            <a:endParaRPr lang="fr-FR" sz="700" dirty="0">
              <a:solidFill>
                <a:prstClr val="white"/>
              </a:solidFill>
            </a:endParaRPr>
          </a:p>
          <a:p>
            <a:r>
              <a:rPr lang="fr-FR" sz="1400" dirty="0" smtClean="0">
                <a:solidFill>
                  <a:prstClr val="white"/>
                </a:solidFill>
              </a:rPr>
              <a:t>DMFP : métiers qui insèrent,  métiers en évolutions (CMQ), voies de formation et poursuites </a:t>
            </a:r>
          </a:p>
          <a:p>
            <a:endParaRPr lang="fr-FR" sz="1400" dirty="0">
              <a:solidFill>
                <a:prstClr val="white"/>
              </a:solidFill>
            </a:endParaRPr>
          </a:p>
        </p:txBody>
      </p:sp>
    </p:spTree>
    <p:extLst>
      <p:ext uri="{BB962C8B-B14F-4D97-AF65-F5344CB8AC3E}">
        <p14:creationId xmlns:p14="http://schemas.microsoft.com/office/powerpoint/2010/main" val="3876050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pPr/>
              <a:t>20</a:t>
            </a:fld>
            <a:endParaRPr lang="fr-FR"/>
          </a:p>
        </p:txBody>
      </p:sp>
      <p:sp>
        <p:nvSpPr>
          <p:cNvPr id="6" name="Espace réservé du numéro de diapositive 4"/>
          <p:cNvSpPr txBox="1">
            <a:spLocks/>
          </p:cNvSpPr>
          <p:nvPr/>
        </p:nvSpPr>
        <p:spPr>
          <a:xfrm>
            <a:off x="8149942" y="6390910"/>
            <a:ext cx="450457" cy="365125"/>
          </a:xfrm>
          <a:prstGeom prst="rect">
            <a:avLst/>
          </a:prstGeom>
        </p:spPr>
        <p:txBody>
          <a:bodyPr vert="horz" lIns="91440" tIns="45720" rIns="91440" bIns="45720" rtlCol="0" anchor="ctr"/>
          <a:lstStyle>
            <a:defPPr>
              <a:defRPr lang="fr-FR"/>
            </a:defPPr>
            <a:lvl1pPr marL="0" algn="r" defTabSz="457200" rtl="0" eaLnBrk="1" latinLnBrk="0" hangingPunct="1">
              <a:defRPr sz="900" b="1" i="0" kern="1200">
                <a:solidFill>
                  <a:srgbClr val="404040"/>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86685B-2977-D546-9E3D-3CA676A47F0C}" type="slidenum">
              <a:rPr lang="fr-FR" smtClean="0"/>
              <a:pPr/>
              <a:t>20</a:t>
            </a:fld>
            <a:endParaRPr lang="fr-FR" dirty="0"/>
          </a:p>
        </p:txBody>
      </p:sp>
      <p:grpSp>
        <p:nvGrpSpPr>
          <p:cNvPr id="7" name="Grouper 9"/>
          <p:cNvGrpSpPr/>
          <p:nvPr/>
        </p:nvGrpSpPr>
        <p:grpSpPr>
          <a:xfrm>
            <a:off x="902669" y="199050"/>
            <a:ext cx="525531" cy="171686"/>
            <a:chOff x="5391302" y="1426464"/>
            <a:chExt cx="604579" cy="197510"/>
          </a:xfrm>
          <a:solidFill>
            <a:srgbClr val="00A6BE"/>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1" name="Rectangle 10"/>
          <p:cNvSpPr/>
          <p:nvPr/>
        </p:nvSpPr>
        <p:spPr>
          <a:xfrm>
            <a:off x="2858308" y="294390"/>
            <a:ext cx="4462226" cy="6308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Problématique générale: rendre attractif, fleurir l’établissement</a:t>
            </a:r>
            <a:endParaRPr lang="fr-FR" dirty="0">
              <a:solidFill>
                <a:prstClr val="white"/>
              </a:solidFill>
            </a:endParaRPr>
          </a:p>
        </p:txBody>
      </p:sp>
      <p:sp>
        <p:nvSpPr>
          <p:cNvPr id="13" name="Flèche droite 12"/>
          <p:cNvSpPr/>
          <p:nvPr/>
        </p:nvSpPr>
        <p:spPr>
          <a:xfrm rot="5400000">
            <a:off x="4928594" y="911559"/>
            <a:ext cx="247433" cy="4503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6" name="ZoneTexte 15"/>
          <p:cNvSpPr txBox="1"/>
          <p:nvPr/>
        </p:nvSpPr>
        <p:spPr>
          <a:xfrm>
            <a:off x="1552617" y="1511924"/>
            <a:ext cx="7691284" cy="830997"/>
          </a:xfrm>
          <a:prstGeom prst="rect">
            <a:avLst/>
          </a:prstGeom>
          <a:noFill/>
        </p:spPr>
        <p:txBody>
          <a:bodyPr wrap="square" rtlCol="0">
            <a:spAutoFit/>
          </a:bodyPr>
          <a:lstStyle/>
          <a:p>
            <a:pPr algn="ctr"/>
            <a:r>
              <a:rPr lang="fr-FR" sz="2400" b="1" u="sng" dirty="0" smtClean="0">
                <a:solidFill>
                  <a:prstClr val="black"/>
                </a:solidFill>
              </a:rPr>
              <a:t>Problématique 4</a:t>
            </a:r>
            <a:r>
              <a:rPr lang="fr-FR" sz="2400" b="1" dirty="0" smtClean="0">
                <a:solidFill>
                  <a:prstClr val="black"/>
                </a:solidFill>
              </a:rPr>
              <a:t>:</a:t>
            </a:r>
            <a:r>
              <a:rPr lang="fr-FR" sz="2400" b="1" dirty="0">
                <a:solidFill>
                  <a:prstClr val="black"/>
                </a:solidFill>
              </a:rPr>
              <a:t> </a:t>
            </a:r>
            <a:r>
              <a:rPr lang="fr-FR" sz="2400" b="1" dirty="0" smtClean="0">
                <a:solidFill>
                  <a:prstClr val="black"/>
                </a:solidFill>
              </a:rPr>
              <a:t>s’installer à deux ou à plusieurs pour déjeuner, travailler , etc. </a:t>
            </a:r>
            <a:endParaRPr lang="fr-FR" sz="2400" b="1" dirty="0">
              <a:solidFill>
                <a:prstClr val="black"/>
              </a:solidFill>
            </a:endParaRPr>
          </a:p>
        </p:txBody>
      </p:sp>
      <p:sp>
        <p:nvSpPr>
          <p:cNvPr id="18" name="Flèche droite 17"/>
          <p:cNvSpPr/>
          <p:nvPr/>
        </p:nvSpPr>
        <p:spPr>
          <a:xfrm rot="5400000">
            <a:off x="7200158" y="2476628"/>
            <a:ext cx="463265" cy="24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ZoneTexte 18"/>
          <p:cNvSpPr txBox="1"/>
          <p:nvPr/>
        </p:nvSpPr>
        <p:spPr>
          <a:xfrm>
            <a:off x="180753" y="2941589"/>
            <a:ext cx="4331969" cy="400110"/>
          </a:xfrm>
          <a:prstGeom prst="rect">
            <a:avLst/>
          </a:prstGeom>
          <a:noFill/>
        </p:spPr>
        <p:txBody>
          <a:bodyPr wrap="square" rtlCol="0">
            <a:spAutoFit/>
          </a:bodyPr>
          <a:lstStyle/>
          <a:p>
            <a:pPr algn="ctr"/>
            <a:r>
              <a:rPr lang="fr-FR" sz="2000" dirty="0" smtClean="0">
                <a:solidFill>
                  <a:prstClr val="black"/>
                </a:solidFill>
              </a:rPr>
              <a:t>Réaliser un banc</a:t>
            </a:r>
            <a:endParaRPr lang="fr-FR" sz="2000" dirty="0">
              <a:solidFill>
                <a:prstClr val="black"/>
              </a:solidFill>
            </a:endParaRPr>
          </a:p>
        </p:txBody>
      </p:sp>
      <p:sp>
        <p:nvSpPr>
          <p:cNvPr id="20" name="Flèche droite 19"/>
          <p:cNvSpPr/>
          <p:nvPr/>
        </p:nvSpPr>
        <p:spPr>
          <a:xfrm rot="5400000">
            <a:off x="2438745" y="2492570"/>
            <a:ext cx="463265" cy="230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4" name="ZoneTexte 23"/>
          <p:cNvSpPr txBox="1"/>
          <p:nvPr/>
        </p:nvSpPr>
        <p:spPr>
          <a:xfrm>
            <a:off x="607309" y="3788679"/>
            <a:ext cx="8519069" cy="707886"/>
          </a:xfrm>
          <a:prstGeom prst="rect">
            <a:avLst/>
          </a:prstGeom>
          <a:noFill/>
        </p:spPr>
        <p:txBody>
          <a:bodyPr wrap="square" rtlCol="0">
            <a:spAutoFit/>
          </a:bodyPr>
          <a:lstStyle/>
          <a:p>
            <a:pPr algn="ctr"/>
            <a:r>
              <a:rPr lang="fr-FR" sz="2000" dirty="0" smtClean="0">
                <a:solidFill>
                  <a:prstClr val="black"/>
                </a:solidFill>
              </a:rPr>
              <a:t>Les plateaux techniques de l’établissement ne permettent pas de réaliser les productions souhaitées.</a:t>
            </a:r>
            <a:endParaRPr lang="fr-FR" sz="2000" dirty="0">
              <a:solidFill>
                <a:prstClr val="black"/>
              </a:solidFill>
            </a:endParaRPr>
          </a:p>
        </p:txBody>
      </p:sp>
      <p:sp>
        <p:nvSpPr>
          <p:cNvPr id="25" name="ZoneTexte 24"/>
          <p:cNvSpPr txBox="1"/>
          <p:nvPr/>
        </p:nvSpPr>
        <p:spPr>
          <a:xfrm>
            <a:off x="1669716" y="4627054"/>
            <a:ext cx="5205510" cy="338554"/>
          </a:xfrm>
          <a:prstGeom prst="rect">
            <a:avLst/>
          </a:prstGeom>
          <a:noFill/>
          <a:ln w="57150">
            <a:solidFill>
              <a:schemeClr val="accent2">
                <a:lumMod val="75000"/>
              </a:schemeClr>
            </a:solidFill>
          </a:ln>
        </p:spPr>
        <p:txBody>
          <a:bodyPr wrap="square" rtlCol="0">
            <a:spAutoFit/>
          </a:bodyPr>
          <a:lstStyle/>
          <a:p>
            <a:pPr algn="ctr"/>
            <a:r>
              <a:rPr lang="fr-FR" sz="1600" dirty="0" smtClean="0">
                <a:solidFill>
                  <a:prstClr val="black"/>
                </a:solidFill>
              </a:rPr>
              <a:t>Utiliser le savoir-faire de l’entreprise</a:t>
            </a:r>
            <a:endParaRPr lang="fr-FR" sz="1600" dirty="0">
              <a:solidFill>
                <a:prstClr val="black"/>
              </a:solidFill>
            </a:endParaRPr>
          </a:p>
        </p:txBody>
      </p:sp>
      <p:sp>
        <p:nvSpPr>
          <p:cNvPr id="26" name="Étoile à 10 branches 25"/>
          <p:cNvSpPr/>
          <p:nvPr/>
        </p:nvSpPr>
        <p:spPr>
          <a:xfrm>
            <a:off x="7035657" y="4739367"/>
            <a:ext cx="2108343" cy="1082532"/>
          </a:xfrm>
          <a:prstGeom prst="star1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DP dans l’entreprise CMI</a:t>
            </a:r>
            <a:endParaRPr lang="fr-FR" dirty="0">
              <a:solidFill>
                <a:prstClr val="white"/>
              </a:solidFill>
            </a:endParaRPr>
          </a:p>
        </p:txBody>
      </p:sp>
      <p:sp>
        <p:nvSpPr>
          <p:cNvPr id="28" name="Flèche droite 27"/>
          <p:cNvSpPr/>
          <p:nvPr/>
        </p:nvSpPr>
        <p:spPr>
          <a:xfrm rot="7547355">
            <a:off x="7093113" y="3484522"/>
            <a:ext cx="463265" cy="246209"/>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Flèche droite 28"/>
          <p:cNvSpPr/>
          <p:nvPr/>
        </p:nvSpPr>
        <p:spPr>
          <a:xfrm rot="2612048">
            <a:off x="2752576" y="3473739"/>
            <a:ext cx="463265" cy="246209"/>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1" name="Rectangle 30"/>
          <p:cNvSpPr/>
          <p:nvPr/>
        </p:nvSpPr>
        <p:spPr>
          <a:xfrm rot="20877016">
            <a:off x="-111732" y="347086"/>
            <a:ext cx="2329933" cy="1477328"/>
          </a:xfrm>
          <a:prstGeom prst="rect">
            <a:avLst/>
          </a:prstGeom>
        </p:spPr>
        <p:txBody>
          <a:bodyPr wrap="square">
            <a:spAutoFit/>
          </a:bodyPr>
          <a:lstStyle/>
          <a:p>
            <a:pPr algn="ctr"/>
            <a:r>
              <a:rPr lang="fr-FR" b="1" dirty="0">
                <a:solidFill>
                  <a:srgbClr val="00A6BE"/>
                </a:solidFill>
              </a:rPr>
              <a:t>Une équipe pédagogique, des élèves  </a:t>
            </a:r>
          </a:p>
          <a:p>
            <a:pPr algn="ctr"/>
            <a:r>
              <a:rPr lang="fr-FR" b="1" dirty="0">
                <a:solidFill>
                  <a:srgbClr val="00A6BE"/>
                </a:solidFill>
              </a:rPr>
              <a:t>qui s’inscrivent dans une dynamique</a:t>
            </a:r>
          </a:p>
        </p:txBody>
      </p:sp>
      <p:pic>
        <p:nvPicPr>
          <p:cNvPr id="32" name="Image 3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9396" y="5408463"/>
            <a:ext cx="2299336" cy="1372624"/>
          </a:xfrm>
          <a:prstGeom prst="rect">
            <a:avLst/>
          </a:prstGeom>
          <a:noFill/>
        </p:spPr>
      </p:pic>
      <p:sp>
        <p:nvSpPr>
          <p:cNvPr id="33" name="Flèche droite 32"/>
          <p:cNvSpPr/>
          <p:nvPr/>
        </p:nvSpPr>
        <p:spPr>
          <a:xfrm rot="5400000">
            <a:off x="2522119" y="5221822"/>
            <a:ext cx="463265" cy="230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4" name="Flèche droite 33"/>
          <p:cNvSpPr/>
          <p:nvPr/>
        </p:nvSpPr>
        <p:spPr>
          <a:xfrm rot="5400000">
            <a:off x="6337235" y="5212417"/>
            <a:ext cx="463265" cy="230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35" name="Image 34"/>
          <p:cNvPicPr>
            <a:picLocks noChangeAspect="1"/>
          </p:cNvPicPr>
          <p:nvPr/>
        </p:nvPicPr>
        <p:blipFill>
          <a:blip r:embed="rId3">
            <a:clrChange>
              <a:clrFrom>
                <a:srgbClr val="F6F6F6"/>
              </a:clrFrom>
              <a:clrTo>
                <a:srgbClr val="F6F6F6">
                  <a:alpha val="0"/>
                </a:srgbClr>
              </a:clrTo>
            </a:clrChange>
          </a:blip>
          <a:stretch>
            <a:fillRect/>
          </a:stretch>
        </p:blipFill>
        <p:spPr>
          <a:xfrm>
            <a:off x="6350326" y="5465429"/>
            <a:ext cx="667709" cy="915519"/>
          </a:xfrm>
          <a:prstGeom prst="rect">
            <a:avLst/>
          </a:prstGeom>
        </p:spPr>
      </p:pic>
      <p:sp>
        <p:nvSpPr>
          <p:cNvPr id="36" name="ZoneTexte 35"/>
          <p:cNvSpPr txBox="1"/>
          <p:nvPr/>
        </p:nvSpPr>
        <p:spPr>
          <a:xfrm>
            <a:off x="7018035" y="5771609"/>
            <a:ext cx="1722474" cy="646331"/>
          </a:xfrm>
          <a:prstGeom prst="rect">
            <a:avLst/>
          </a:prstGeom>
          <a:noFill/>
        </p:spPr>
        <p:txBody>
          <a:bodyPr wrap="square" rtlCol="0">
            <a:spAutoFit/>
          </a:bodyPr>
          <a:lstStyle/>
          <a:p>
            <a:pPr algn="ctr"/>
            <a:r>
              <a:rPr lang="fr-FR" dirty="0" smtClean="0">
                <a:solidFill>
                  <a:prstClr val="black"/>
                </a:solidFill>
              </a:rPr>
              <a:t>Année scolaire 2018-2019</a:t>
            </a:r>
            <a:endParaRPr lang="fr-FR" dirty="0">
              <a:solidFill>
                <a:prstClr val="black"/>
              </a:solidFill>
            </a:endParaRPr>
          </a:p>
        </p:txBody>
      </p:sp>
      <p:sp>
        <p:nvSpPr>
          <p:cNvPr id="30" name="ZoneTexte 29"/>
          <p:cNvSpPr txBox="1"/>
          <p:nvPr/>
        </p:nvSpPr>
        <p:spPr>
          <a:xfrm>
            <a:off x="5052310" y="2953603"/>
            <a:ext cx="4331969" cy="400110"/>
          </a:xfrm>
          <a:prstGeom prst="rect">
            <a:avLst/>
          </a:prstGeom>
          <a:noFill/>
        </p:spPr>
        <p:txBody>
          <a:bodyPr wrap="square" rtlCol="0">
            <a:spAutoFit/>
          </a:bodyPr>
          <a:lstStyle/>
          <a:p>
            <a:pPr algn="ctr"/>
            <a:r>
              <a:rPr lang="fr-FR" sz="2000" dirty="0" smtClean="0">
                <a:solidFill>
                  <a:prstClr val="black"/>
                </a:solidFill>
              </a:rPr>
              <a:t>Réaliser une table</a:t>
            </a:r>
            <a:endParaRPr lang="fr-FR" sz="2000" dirty="0">
              <a:solidFill>
                <a:prstClr val="black"/>
              </a:solidFill>
            </a:endParaRPr>
          </a:p>
        </p:txBody>
      </p:sp>
    </p:spTree>
    <p:extLst>
      <p:ext uri="{BB962C8B-B14F-4D97-AF65-F5344CB8AC3E}">
        <p14:creationId xmlns:p14="http://schemas.microsoft.com/office/powerpoint/2010/main" val="263848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21</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 name="Espace réservé du texte 2"/>
          <p:cNvSpPr>
            <a:spLocks noGrp="1"/>
          </p:cNvSpPr>
          <p:nvPr>
            <p:ph type="body" sz="quarter" idx="13"/>
          </p:nvPr>
        </p:nvSpPr>
        <p:spPr>
          <a:xfrm>
            <a:off x="268005" y="1192240"/>
            <a:ext cx="8418795" cy="4598988"/>
          </a:xfrm>
        </p:spPr>
        <p:txBody>
          <a:bodyPr/>
          <a:lstStyle/>
          <a:p>
            <a:pPr marL="0" indent="0" algn="just">
              <a:buNone/>
            </a:pPr>
            <a:r>
              <a:rPr lang="fr-FR" sz="2400" dirty="0">
                <a:latin typeface="+mn-lt"/>
                <a:ea typeface="+mn-ea"/>
                <a:cs typeface="+mn-cs"/>
              </a:rPr>
              <a:t>À l’issue de la première journée </a:t>
            </a:r>
            <a:r>
              <a:rPr lang="fr-FR" sz="2400" dirty="0" smtClean="0">
                <a:latin typeface="+mn-lt"/>
                <a:ea typeface="+mn-ea"/>
                <a:cs typeface="+mn-cs"/>
              </a:rPr>
              <a:t>à CMI, </a:t>
            </a:r>
            <a:r>
              <a:rPr lang="fr-FR" sz="2400" dirty="0">
                <a:latin typeface="+mn-lt"/>
                <a:ea typeface="+mn-ea"/>
                <a:cs typeface="+mn-cs"/>
              </a:rPr>
              <a:t>les élèves ont rédigé un texte afin qu’il soit publié sur le site de l’établissement.</a:t>
            </a:r>
          </a:p>
          <a:p>
            <a:pPr marL="0" indent="0">
              <a:buNone/>
            </a:pPr>
            <a:endParaRPr lang="fr-FR" dirty="0"/>
          </a:p>
        </p:txBody>
      </p:sp>
      <p:pic>
        <p:nvPicPr>
          <p:cNvPr id="4" name="Image 3"/>
          <p:cNvPicPr>
            <a:picLocks noChangeAspect="1"/>
          </p:cNvPicPr>
          <p:nvPr/>
        </p:nvPicPr>
        <p:blipFill>
          <a:blip r:embed="rId2"/>
          <a:stretch>
            <a:fillRect/>
          </a:stretch>
        </p:blipFill>
        <p:spPr>
          <a:xfrm rot="21315567">
            <a:off x="186727" y="2338031"/>
            <a:ext cx="6983215" cy="3604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llipse 5"/>
          <p:cNvSpPr/>
          <p:nvPr/>
        </p:nvSpPr>
        <p:spPr>
          <a:xfrm rot="21275892">
            <a:off x="285307" y="3237561"/>
            <a:ext cx="6434424" cy="1066467"/>
          </a:xfrm>
          <a:prstGeom prst="ellipse">
            <a:avLst/>
          </a:prstGeom>
          <a:noFill/>
          <a:ln w="57150">
            <a:solidFill>
              <a:srgbClr val="78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 name="Flèche droite 6"/>
          <p:cNvSpPr/>
          <p:nvPr/>
        </p:nvSpPr>
        <p:spPr>
          <a:xfrm>
            <a:off x="6755642" y="3364394"/>
            <a:ext cx="850900" cy="406400"/>
          </a:xfrm>
          <a:prstGeom prst="rightArrow">
            <a:avLst/>
          </a:prstGeom>
          <a:solidFill>
            <a:srgbClr val="005E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8" name="ZoneTexte 7"/>
          <p:cNvSpPr txBox="1"/>
          <p:nvPr/>
        </p:nvSpPr>
        <p:spPr>
          <a:xfrm>
            <a:off x="7564473" y="3268722"/>
            <a:ext cx="1579527" cy="646331"/>
          </a:xfrm>
          <a:prstGeom prst="rect">
            <a:avLst/>
          </a:prstGeom>
          <a:noFill/>
        </p:spPr>
        <p:txBody>
          <a:bodyPr wrap="square" rtlCol="0">
            <a:spAutoFit/>
          </a:bodyPr>
          <a:lstStyle/>
          <a:p>
            <a:pPr algn="ctr"/>
            <a:r>
              <a:rPr lang="fr-FR" dirty="0" smtClean="0">
                <a:solidFill>
                  <a:prstClr val="black"/>
                </a:solidFill>
              </a:rPr>
              <a:t>Démarche de conception</a:t>
            </a:r>
            <a:endParaRPr lang="fr-FR" dirty="0">
              <a:solidFill>
                <a:prstClr val="black"/>
              </a:solidFill>
            </a:endParaRPr>
          </a:p>
        </p:txBody>
      </p:sp>
    </p:spTree>
    <p:extLst>
      <p:ext uri="{BB962C8B-B14F-4D97-AF65-F5344CB8AC3E}">
        <p14:creationId xmlns:p14="http://schemas.microsoft.com/office/powerpoint/2010/main" val="268532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Découverte professionnelle en entreprise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22</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 name="Flèche droite 3"/>
          <p:cNvSpPr/>
          <p:nvPr/>
        </p:nvSpPr>
        <p:spPr>
          <a:xfrm>
            <a:off x="524900" y="2384501"/>
            <a:ext cx="1104900" cy="536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3467101" y="1162774"/>
            <a:ext cx="3156740" cy="584775"/>
          </a:xfrm>
          <a:prstGeom prst="rect">
            <a:avLst/>
          </a:prstGeom>
          <a:noFill/>
        </p:spPr>
        <p:txBody>
          <a:bodyPr wrap="square" rtlCol="0">
            <a:spAutoFit/>
          </a:bodyPr>
          <a:lstStyle/>
          <a:p>
            <a:r>
              <a:rPr lang="fr-FR" sz="3200" b="1" dirty="0" smtClean="0">
                <a:solidFill>
                  <a:prstClr val="black"/>
                </a:solidFill>
              </a:rPr>
              <a:t>Problématiques</a:t>
            </a:r>
            <a:endParaRPr lang="fr-FR" sz="3200" b="1" dirty="0">
              <a:solidFill>
                <a:prstClr val="black"/>
              </a:solidFill>
            </a:endParaRPr>
          </a:p>
        </p:txBody>
      </p:sp>
      <p:sp>
        <p:nvSpPr>
          <p:cNvPr id="15" name="Flèche droite 14"/>
          <p:cNvSpPr/>
          <p:nvPr/>
        </p:nvSpPr>
        <p:spPr>
          <a:xfrm>
            <a:off x="549429" y="3979216"/>
            <a:ext cx="1104900" cy="536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 name="ZoneTexte 6"/>
          <p:cNvSpPr txBox="1"/>
          <p:nvPr/>
        </p:nvSpPr>
        <p:spPr>
          <a:xfrm>
            <a:off x="1828800" y="2408150"/>
            <a:ext cx="7505700" cy="954107"/>
          </a:xfrm>
          <a:prstGeom prst="rect">
            <a:avLst/>
          </a:prstGeom>
          <a:noFill/>
        </p:spPr>
        <p:txBody>
          <a:bodyPr wrap="square" rtlCol="0">
            <a:spAutoFit/>
          </a:bodyPr>
          <a:lstStyle/>
          <a:p>
            <a:r>
              <a:rPr lang="fr-FR" sz="2800" dirty="0" smtClean="0">
                <a:solidFill>
                  <a:prstClr val="black"/>
                </a:solidFill>
              </a:rPr>
              <a:t>Problématique fonctionnelle: une table peut-elle être modulable?</a:t>
            </a:r>
            <a:endParaRPr lang="fr-FR" sz="2800" dirty="0">
              <a:solidFill>
                <a:prstClr val="black"/>
              </a:solidFill>
            </a:endParaRPr>
          </a:p>
        </p:txBody>
      </p:sp>
      <p:sp>
        <p:nvSpPr>
          <p:cNvPr id="16" name="ZoneTexte 15"/>
          <p:cNvSpPr txBox="1"/>
          <p:nvPr/>
        </p:nvSpPr>
        <p:spPr>
          <a:xfrm>
            <a:off x="1828800" y="4005308"/>
            <a:ext cx="7505700" cy="954107"/>
          </a:xfrm>
          <a:prstGeom prst="rect">
            <a:avLst/>
          </a:prstGeom>
          <a:noFill/>
        </p:spPr>
        <p:txBody>
          <a:bodyPr wrap="square" rtlCol="0">
            <a:spAutoFit/>
          </a:bodyPr>
          <a:lstStyle/>
          <a:p>
            <a:r>
              <a:rPr lang="fr-FR" sz="2800" dirty="0" smtClean="0">
                <a:solidFill>
                  <a:prstClr val="black"/>
                </a:solidFill>
              </a:rPr>
              <a:t>Problématique esthétique: comment rendre un objet banal ou industriel poétique?</a:t>
            </a:r>
            <a:endParaRPr lang="fr-FR" sz="2800" dirty="0">
              <a:solidFill>
                <a:prstClr val="black"/>
              </a:solidFill>
            </a:endParaRPr>
          </a:p>
        </p:txBody>
      </p:sp>
    </p:spTree>
    <p:extLst>
      <p:ext uri="{BB962C8B-B14F-4D97-AF65-F5344CB8AC3E}">
        <p14:creationId xmlns:p14="http://schemas.microsoft.com/office/powerpoint/2010/main" val="1172463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23</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 name="ZoneTexte 6"/>
          <p:cNvSpPr txBox="1"/>
          <p:nvPr/>
        </p:nvSpPr>
        <p:spPr>
          <a:xfrm>
            <a:off x="1469531" y="100226"/>
            <a:ext cx="6383382" cy="461665"/>
          </a:xfrm>
          <a:prstGeom prst="rect">
            <a:avLst/>
          </a:prstGeom>
          <a:noFill/>
        </p:spPr>
        <p:txBody>
          <a:bodyPr wrap="square" rtlCol="0">
            <a:spAutoFit/>
          </a:bodyPr>
          <a:lstStyle/>
          <a:p>
            <a:r>
              <a:rPr lang="fr-FR" sz="2400" dirty="0" smtClean="0">
                <a:solidFill>
                  <a:prstClr val="black"/>
                </a:solidFill>
              </a:rPr>
              <a:t>Lien avec l’enseignement de la technologie</a:t>
            </a:r>
            <a:endParaRPr lang="fr-FR" sz="2400" dirty="0">
              <a:solidFill>
                <a:prstClr val="black"/>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08167072"/>
              </p:ext>
            </p:extLst>
          </p:nvPr>
        </p:nvGraphicFramePr>
        <p:xfrm>
          <a:off x="0" y="561891"/>
          <a:ext cx="9144000" cy="542442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248692852"/>
                    </a:ext>
                  </a:extLst>
                </a:gridCol>
              </a:tblGrid>
              <a:tr h="370840">
                <a:tc>
                  <a:txBody>
                    <a:bodyPr/>
                    <a:lstStyle/>
                    <a:p>
                      <a:pPr algn="ctr">
                        <a:lnSpc>
                          <a:spcPct val="115000"/>
                        </a:lnSpc>
                        <a:spcAft>
                          <a:spcPts val="0"/>
                        </a:spcAft>
                      </a:pPr>
                      <a:r>
                        <a:rPr lang="fr-FR"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Technologie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71023697"/>
                  </a:ext>
                </a:extLst>
              </a:tr>
              <a:tr h="370840">
                <a:tc>
                  <a:txBody>
                    <a:bodyPr/>
                    <a:lstStyle/>
                    <a:p>
                      <a:pPr algn="just">
                        <a:lnSpc>
                          <a:spcPct val="115000"/>
                        </a:lnSpc>
                        <a:spcAft>
                          <a:spcPts val="0"/>
                        </a:spcAft>
                      </a:pPr>
                      <a:r>
                        <a:rPr lang="fr-FR"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Design, innovation et créativité</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53450208"/>
                  </a:ext>
                </a:extLst>
              </a:tr>
              <a:tr h="370840">
                <a:tc>
                  <a:txBody>
                    <a:bodyPr/>
                    <a:lstStyle/>
                    <a:p>
                      <a:pPr algn="l">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Imaginer des solutions en réponse aux besoins, matérialiser une idée en intégrant une dimension design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1902473"/>
                  </a:ext>
                </a:extLst>
              </a:tr>
              <a:tr h="370840">
                <a:tc>
                  <a:txBody>
                    <a:bodyPr/>
                    <a:lstStyle/>
                    <a:p>
                      <a:r>
                        <a:rPr lang="fr-FR" sz="1800" kern="1200" dirty="0" smtClean="0">
                          <a:solidFill>
                            <a:schemeClr val="dk1"/>
                          </a:solidFill>
                          <a:effectLst/>
                          <a:latin typeface="Calibri" panose="020F0502020204030204" pitchFamily="34" charset="0"/>
                          <a:ea typeface="+mn-ea"/>
                          <a:cs typeface="Calibri" panose="020F0502020204030204" pitchFamily="34" charset="0"/>
                        </a:rPr>
                        <a:t>͢   </a:t>
                      </a:r>
                      <a:r>
                        <a:rPr lang="fr-FR" sz="2800" b="1" kern="1200" dirty="0" smtClean="0">
                          <a:solidFill>
                            <a:schemeClr val="dk1"/>
                          </a:solidFill>
                          <a:effectLst/>
                          <a:latin typeface="+mn-lt"/>
                          <a:ea typeface="+mn-ea"/>
                          <a:cs typeface="+mn-cs"/>
                        </a:rPr>
                        <a:t>Imaginer des solutions en réponse aux besoins</a:t>
                      </a:r>
                      <a:endParaRPr lang="fr-FR" sz="2800" kern="120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Calibri" panose="020F0502020204030204" pitchFamily="34" charset="0"/>
                          <a:ea typeface="+mn-ea"/>
                          <a:cs typeface="Calibri" panose="020F0502020204030204" pitchFamily="34" charset="0"/>
                        </a:rPr>
                        <a:t>͢  Matérialiser </a:t>
                      </a:r>
                      <a:r>
                        <a:rPr lang="fr-FR" sz="2800" b="1" dirty="0" smtClean="0">
                          <a:effectLst/>
                          <a:latin typeface="Calibri" panose="020F0502020204030204" pitchFamily="34" charset="0"/>
                          <a:cs typeface="Calibri" panose="020F0502020204030204" pitchFamily="34" charset="0"/>
                        </a:rPr>
                        <a:t>une</a:t>
                      </a:r>
                      <a:r>
                        <a:rPr lang="fr-FR" sz="2800" b="1" baseline="0" dirty="0" smtClean="0">
                          <a:effectLst/>
                          <a:latin typeface="Calibri" panose="020F0502020204030204" pitchFamily="34" charset="0"/>
                          <a:cs typeface="Calibri" panose="020F0502020204030204" pitchFamily="34" charset="0"/>
                        </a:rPr>
                        <a:t> idée en intégrant une dimension design</a:t>
                      </a:r>
                      <a:endParaRPr lang="fr-FR" sz="2800" b="1" dirty="0" smtClean="0">
                        <a:effectLst/>
                      </a:endParaRPr>
                    </a:p>
                    <a:p>
                      <a:endParaRPr lang="fr-FR" sz="2000" kern="1200" dirty="0" smtClean="0">
                        <a:solidFill>
                          <a:schemeClr val="dk1"/>
                        </a:solidFill>
                        <a:effectLst/>
                        <a:latin typeface="+mn-lt"/>
                        <a:ea typeface="+mn-ea"/>
                        <a:cs typeface="+mn-cs"/>
                      </a:endParaRPr>
                    </a:p>
                    <a:p>
                      <a:r>
                        <a:rPr lang="fr-FR" sz="2000" kern="1200" dirty="0" smtClean="0">
                          <a:solidFill>
                            <a:schemeClr val="dk1"/>
                          </a:solidFill>
                          <a:effectLst/>
                          <a:latin typeface="+mn-lt"/>
                          <a:ea typeface="+mn-ea"/>
                          <a:cs typeface="+mn-cs"/>
                        </a:rPr>
                        <a:t>À quel type de besoins fait référence la table? (besoins physiologiques,</a:t>
                      </a:r>
                      <a:r>
                        <a:rPr lang="fr-FR" sz="2000" kern="1200" baseline="0" dirty="0" smtClean="0">
                          <a:solidFill>
                            <a:schemeClr val="dk1"/>
                          </a:solidFill>
                          <a:effectLst/>
                          <a:latin typeface="+mn-lt"/>
                          <a:ea typeface="+mn-ea"/>
                          <a:cs typeface="+mn-cs"/>
                        </a:rPr>
                        <a:t> de sécurité, d’appartenance, d’épanouissement, etc.) </a:t>
                      </a:r>
                      <a:endParaRPr lang="fr-FR" sz="2000" kern="1200" dirty="0" smtClean="0">
                        <a:solidFill>
                          <a:schemeClr val="dk1"/>
                        </a:solidFill>
                        <a:effectLst/>
                        <a:latin typeface="+mn-lt"/>
                        <a:ea typeface="+mn-ea"/>
                        <a:cs typeface="+mn-cs"/>
                      </a:endParaRPr>
                    </a:p>
                    <a:p>
                      <a:r>
                        <a:rPr lang="fr-FR" sz="2000" kern="1200" dirty="0" smtClean="0">
                          <a:solidFill>
                            <a:schemeClr val="dk1"/>
                          </a:solidFill>
                          <a:effectLst/>
                          <a:latin typeface="+mn-lt"/>
                          <a:ea typeface="+mn-ea"/>
                          <a:cs typeface="+mn-cs"/>
                        </a:rPr>
                        <a:t>Quelle est la fonction d’usage et d’estime de l’objet technique?</a:t>
                      </a:r>
                    </a:p>
                    <a:p>
                      <a:r>
                        <a:rPr lang="fr-FR" sz="2000" kern="1200" dirty="0" smtClean="0">
                          <a:solidFill>
                            <a:schemeClr val="dk1"/>
                          </a:solidFill>
                          <a:effectLst/>
                          <a:latin typeface="+mn-lt"/>
                          <a:ea typeface="+mn-ea"/>
                          <a:cs typeface="+mn-cs"/>
                        </a:rPr>
                        <a:t>Quelles contraintes ? (Contraintes atmosphériques, etc.)</a:t>
                      </a:r>
                    </a:p>
                    <a:p>
                      <a:endParaRPr lang="fr-FR" sz="2000" kern="1200" dirty="0" smtClean="0">
                        <a:solidFill>
                          <a:schemeClr val="dk1"/>
                        </a:solidFill>
                        <a:effectLst/>
                        <a:latin typeface="+mn-lt"/>
                        <a:ea typeface="+mn-ea"/>
                        <a:cs typeface="+mn-cs"/>
                      </a:endParaRPr>
                    </a:p>
                    <a:p>
                      <a:r>
                        <a:rPr lang="fr-FR" sz="2000" kern="1200" dirty="0" smtClean="0">
                          <a:solidFill>
                            <a:schemeClr val="dk1"/>
                          </a:solidFill>
                          <a:effectLst/>
                          <a:latin typeface="+mn-lt"/>
                          <a:ea typeface="+mn-ea"/>
                          <a:cs typeface="+mn-cs"/>
                        </a:rPr>
                        <a:t>Une table peut-elle être modulable? Analyse de l’existant : plier/déplier,</a:t>
                      </a:r>
                      <a:r>
                        <a:rPr lang="fr-FR" sz="2000" kern="1200" baseline="0" dirty="0" smtClean="0">
                          <a:solidFill>
                            <a:schemeClr val="dk1"/>
                          </a:solidFill>
                          <a:effectLst/>
                          <a:latin typeface="+mn-lt"/>
                          <a:ea typeface="+mn-ea"/>
                          <a:cs typeface="+mn-cs"/>
                        </a:rPr>
                        <a:t> déployer, etc.</a:t>
                      </a:r>
                      <a:endParaRPr lang="fr-FR" sz="2000" kern="1200" dirty="0" smtClean="0">
                        <a:solidFill>
                          <a:schemeClr val="dk1"/>
                        </a:solidFill>
                        <a:effectLst/>
                        <a:latin typeface="+mn-lt"/>
                        <a:ea typeface="+mn-ea"/>
                        <a:cs typeface="+mn-cs"/>
                      </a:endParaRPr>
                    </a:p>
                    <a:p>
                      <a:endParaRPr lang="fr-FR"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Comment rendre un </a:t>
                      </a:r>
                      <a:r>
                        <a:rPr lang="fr-FR" sz="2000" kern="1200" dirty="0" smtClean="0">
                          <a:solidFill>
                            <a:schemeClr val="dk1"/>
                          </a:solidFill>
                          <a:effectLst/>
                          <a:latin typeface="+mn-lt"/>
                          <a:ea typeface="+mn-ea"/>
                          <a:cs typeface="+mn-cs"/>
                        </a:rPr>
                        <a:t>objet poétique?</a:t>
                      </a:r>
                    </a:p>
                    <a:p>
                      <a:endParaRPr lang="fr-FR" sz="1800" dirty="0"/>
                    </a:p>
                  </a:txBody>
                  <a:tcPr/>
                </a:tc>
                <a:extLst>
                  <a:ext uri="{0D108BD9-81ED-4DB2-BD59-A6C34878D82A}">
                    <a16:rowId xmlns:a16="http://schemas.microsoft.com/office/drawing/2014/main" xmlns="" val="1680386898"/>
                  </a:ext>
                </a:extLst>
              </a:tr>
            </a:tbl>
          </a:graphicData>
        </a:graphic>
      </p:graphicFrame>
      <p:sp>
        <p:nvSpPr>
          <p:cNvPr id="2" name="Ellipse 1"/>
          <p:cNvSpPr/>
          <p:nvPr/>
        </p:nvSpPr>
        <p:spPr>
          <a:xfrm>
            <a:off x="0" y="5043086"/>
            <a:ext cx="4533900" cy="914400"/>
          </a:xfrm>
          <a:prstGeom prst="ellipse">
            <a:avLst/>
          </a:prstGeom>
          <a:noFill/>
          <a:ln w="76200">
            <a:solidFill>
              <a:srgbClr val="CC0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511051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3772"/>
            <a:ext cx="2088232" cy="6524863"/>
          </a:xfrm>
          <a:prstGeom prst="rect">
            <a:avLst/>
          </a:prstGeom>
        </p:spPr>
        <p:txBody>
          <a:bodyPr wrap="square">
            <a:spAutoFit/>
          </a:bodyPr>
          <a:lstStyle/>
          <a:p>
            <a:r>
              <a:rPr lang="fr-FR" sz="2000" b="1" dirty="0" smtClean="0">
                <a:solidFill>
                  <a:prstClr val="black">
                    <a:lumMod val="75000"/>
                    <a:lumOff val="25000"/>
                  </a:prstClr>
                </a:solidFill>
              </a:rPr>
              <a:t>Trouver la forme</a:t>
            </a:r>
          </a:p>
          <a:p>
            <a:r>
              <a:rPr lang="fr-FR" sz="2800" b="1" dirty="0" smtClean="0">
                <a:solidFill>
                  <a:srgbClr val="F79646"/>
                </a:solidFill>
              </a:rPr>
              <a:t>[comment rendre un objet banal ou industriel poétique]</a:t>
            </a:r>
            <a:endParaRPr lang="fr-FR" sz="2800" b="1" dirty="0">
              <a:solidFill>
                <a:srgbClr val="F79646"/>
              </a:solidFill>
            </a:endParaRPr>
          </a:p>
          <a:p>
            <a:endParaRPr lang="fr-FR" dirty="0">
              <a:solidFill>
                <a:prstClr val="black"/>
              </a:solidFill>
            </a:endParaRPr>
          </a:p>
          <a:p>
            <a:r>
              <a:rPr lang="fr-FR" sz="1600" b="1" dirty="0">
                <a:solidFill>
                  <a:prstClr val="black"/>
                </a:solidFill>
              </a:rPr>
              <a:t>Analyse</a:t>
            </a:r>
            <a:r>
              <a:rPr lang="fr-FR" sz="1600" dirty="0">
                <a:solidFill>
                  <a:prstClr val="black"/>
                </a:solidFill>
              </a:rPr>
              <a:t> </a:t>
            </a:r>
            <a:r>
              <a:rPr lang="fr-FR" sz="1600" dirty="0" smtClean="0">
                <a:solidFill>
                  <a:prstClr val="black"/>
                </a:solidFill>
              </a:rPr>
              <a:t>des principes.</a:t>
            </a:r>
          </a:p>
          <a:p>
            <a:endParaRPr lang="fr-FR" sz="1600" dirty="0" smtClean="0">
              <a:solidFill>
                <a:prstClr val="black"/>
              </a:solidFill>
            </a:endParaRPr>
          </a:p>
          <a:p>
            <a:r>
              <a:rPr lang="fr-FR" sz="1600" b="1" dirty="0" smtClean="0">
                <a:solidFill>
                  <a:prstClr val="black"/>
                </a:solidFill>
              </a:rPr>
              <a:t>Recherche</a:t>
            </a:r>
            <a:r>
              <a:rPr lang="fr-FR" sz="1600" dirty="0" smtClean="0">
                <a:solidFill>
                  <a:prstClr val="black"/>
                </a:solidFill>
              </a:rPr>
              <a:t> </a:t>
            </a:r>
            <a:r>
              <a:rPr lang="fr-FR" sz="1600" dirty="0">
                <a:solidFill>
                  <a:prstClr val="black"/>
                </a:solidFill>
              </a:rPr>
              <a:t>de visuels </a:t>
            </a:r>
            <a:r>
              <a:rPr lang="fr-FR" sz="1600" dirty="0" smtClean="0">
                <a:solidFill>
                  <a:prstClr val="black"/>
                </a:solidFill>
              </a:rPr>
              <a:t>dans le domaine du design d’objet notamment.</a:t>
            </a:r>
          </a:p>
          <a:p>
            <a:endParaRPr lang="fr-FR" sz="1600" dirty="0">
              <a:solidFill>
                <a:prstClr val="black"/>
              </a:solidFill>
            </a:endParaRPr>
          </a:p>
          <a:p>
            <a:r>
              <a:rPr lang="fr-FR" sz="1600" b="1" dirty="0" smtClean="0">
                <a:solidFill>
                  <a:prstClr val="black"/>
                </a:solidFill>
              </a:rPr>
              <a:t>Repérage</a:t>
            </a:r>
            <a:r>
              <a:rPr lang="fr-FR" sz="1600" dirty="0" smtClean="0">
                <a:solidFill>
                  <a:prstClr val="black"/>
                </a:solidFill>
              </a:rPr>
              <a:t> des principes et des </a:t>
            </a:r>
            <a:r>
              <a:rPr lang="fr-FR" sz="1600" dirty="0">
                <a:solidFill>
                  <a:prstClr val="black"/>
                </a:solidFill>
              </a:rPr>
              <a:t>caractéristiques formelles, colorées</a:t>
            </a:r>
            <a:r>
              <a:rPr lang="fr-FR" sz="1600" dirty="0" smtClean="0">
                <a:solidFill>
                  <a:prstClr val="black"/>
                </a:solidFill>
              </a:rPr>
              <a:t>, matériaux, </a:t>
            </a:r>
            <a:r>
              <a:rPr lang="fr-FR" sz="1600" dirty="0">
                <a:solidFill>
                  <a:prstClr val="black"/>
                </a:solidFill>
              </a:rPr>
              <a:t>etc. </a:t>
            </a:r>
          </a:p>
          <a:p>
            <a:endParaRPr lang="fr-FR" sz="1600" dirty="0" smtClean="0">
              <a:solidFill>
                <a:prstClr val="black"/>
              </a:solidFill>
            </a:endParaRPr>
          </a:p>
          <a:p>
            <a:r>
              <a:rPr lang="fr-FR" sz="1600" b="1" dirty="0" smtClean="0">
                <a:solidFill>
                  <a:prstClr val="black"/>
                </a:solidFill>
              </a:rPr>
              <a:t>Synthèse</a:t>
            </a:r>
            <a:r>
              <a:rPr lang="fr-FR" sz="1600" dirty="0" smtClean="0">
                <a:solidFill>
                  <a:prstClr val="black"/>
                </a:solidFill>
              </a:rPr>
              <a:t> </a:t>
            </a:r>
            <a:r>
              <a:rPr lang="fr-FR" sz="1600" dirty="0">
                <a:solidFill>
                  <a:prstClr val="black"/>
                </a:solidFill>
              </a:rPr>
              <a:t>des </a:t>
            </a:r>
            <a:r>
              <a:rPr lang="fr-FR" sz="1600" dirty="0" smtClean="0">
                <a:solidFill>
                  <a:prstClr val="black"/>
                </a:solidFill>
              </a:rPr>
              <a:t>caractéristiques</a:t>
            </a:r>
            <a:endParaRPr lang="fr-FR" sz="1600" dirty="0">
              <a:solidFill>
                <a:prstClr val="black"/>
              </a:solidFill>
            </a:endParaRPr>
          </a:p>
        </p:txBody>
      </p:sp>
      <p:graphicFrame>
        <p:nvGraphicFramePr>
          <p:cNvPr id="5" name="Tableau 4"/>
          <p:cNvGraphicFramePr>
            <a:graphicFrameLocks noGrp="1"/>
          </p:cNvGraphicFramePr>
          <p:nvPr>
            <p:extLst/>
          </p:nvPr>
        </p:nvGraphicFramePr>
        <p:xfrm>
          <a:off x="2567338" y="243757"/>
          <a:ext cx="6271964" cy="6245944"/>
        </p:xfrm>
        <a:graphic>
          <a:graphicData uri="http://schemas.openxmlformats.org/drawingml/2006/table">
            <a:tbl>
              <a:tblPr firstRow="1" bandRow="1">
                <a:tableStyleId>{5940675A-B579-460E-94D1-54222C63F5DA}</a:tableStyleId>
              </a:tblPr>
              <a:tblGrid>
                <a:gridCol w="1567991">
                  <a:extLst>
                    <a:ext uri="{9D8B030D-6E8A-4147-A177-3AD203B41FA5}">
                      <a16:colId xmlns:a16="http://schemas.microsoft.com/office/drawing/2014/main" xmlns="" val="20000"/>
                    </a:ext>
                  </a:extLst>
                </a:gridCol>
                <a:gridCol w="2661109">
                  <a:extLst>
                    <a:ext uri="{9D8B030D-6E8A-4147-A177-3AD203B41FA5}">
                      <a16:colId xmlns:a16="http://schemas.microsoft.com/office/drawing/2014/main" xmlns="" val="308940772"/>
                    </a:ext>
                  </a:extLst>
                </a:gridCol>
                <a:gridCol w="2042864">
                  <a:extLst>
                    <a:ext uri="{9D8B030D-6E8A-4147-A177-3AD203B41FA5}">
                      <a16:colId xmlns:a16="http://schemas.microsoft.com/office/drawing/2014/main" xmlns="" val="715487012"/>
                    </a:ext>
                  </a:extLst>
                </a:gridCol>
              </a:tblGrid>
              <a:tr h="387104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[Objet poétique]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Extrait</a:t>
                      </a:r>
                      <a:r>
                        <a:rPr kumimoji="0" lang="fr-FR" sz="1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fr-FR" sz="14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a:tc>
                <a:tc hMerge="1">
                  <a:txBody>
                    <a:bodyPr/>
                    <a:lstStyle/>
                    <a:p>
                      <a:endParaRPr lang="fr-FR" sz="1400" baseline="0" dirty="0" smtClean="0"/>
                    </a:p>
                  </a:txBody>
                  <a:tcPr/>
                </a:tc>
                <a:tc hMerge="1">
                  <a:txBody>
                    <a:bodyPr/>
                    <a:lstStyle/>
                    <a:p>
                      <a:pPr algn="ctr"/>
                      <a:endParaRPr lang="fr-FR" sz="1400" dirty="0"/>
                    </a:p>
                  </a:txBody>
                  <a:tcPr/>
                </a:tc>
                <a:extLst>
                  <a:ext uri="{0D108BD9-81ED-4DB2-BD59-A6C34878D82A}">
                    <a16:rowId xmlns:a16="http://schemas.microsoft.com/office/drawing/2014/main" xmlns="" val="10000"/>
                  </a:ext>
                </a:extLst>
              </a:tr>
              <a:tr h="1051643">
                <a:tc>
                  <a:txBody>
                    <a:bodyPr/>
                    <a:lstStyle/>
                    <a:p>
                      <a:r>
                        <a:rPr lang="fr-FR" sz="1200" dirty="0" smtClean="0"/>
                        <a:t>Principe :</a:t>
                      </a:r>
                    </a:p>
                    <a:p>
                      <a:r>
                        <a:rPr lang="fr-FR" sz="1200" dirty="0" smtClean="0"/>
                        <a:t>Personnifier</a:t>
                      </a:r>
                    </a:p>
                    <a:p>
                      <a:r>
                        <a:rPr lang="fr-FR" sz="1200" dirty="0" smtClean="0"/>
                        <a:t>Ajout d’attributs membres, bouche, yeux</a:t>
                      </a:r>
                      <a:r>
                        <a:rPr lang="fr-FR" sz="1200" baseline="0" dirty="0" smtClean="0"/>
                        <a:t>, oreilles…</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Principe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Evoquer la nature, le monde animal, végétal, des éléments de paysage…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Analogie formes, tout ou en partie, couleurs, etc.</a:t>
                      </a:r>
                      <a:endParaRPr lang="fr-FR" sz="1200" dirty="0"/>
                    </a:p>
                  </a:txBody>
                  <a:tcPr/>
                </a:tc>
                <a:tc>
                  <a:txBody>
                    <a:bodyPr/>
                    <a:lstStyle/>
                    <a:p>
                      <a:r>
                        <a:rPr lang="fr-FR" sz="1200" dirty="0" smtClean="0"/>
                        <a:t>Principe :</a:t>
                      </a:r>
                    </a:p>
                    <a:p>
                      <a:r>
                        <a:rPr lang="fr-FR" sz="1200" dirty="0" smtClean="0"/>
                        <a:t>Faire appel à l’inconscient collectif</a:t>
                      </a:r>
                    </a:p>
                    <a:p>
                      <a:r>
                        <a:rPr lang="fr-FR" sz="1200" dirty="0" smtClean="0"/>
                        <a:t>Evocation d’archétypes (forme, matériaux</a:t>
                      </a:r>
                      <a:r>
                        <a:rPr lang="fr-FR" sz="1200" baseline="0" dirty="0" smtClean="0"/>
                        <a:t>, textures…)</a:t>
                      </a:r>
                      <a:endParaRPr lang="fr-FR"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1323258">
                <a:tc>
                  <a:txBody>
                    <a:bodyPr/>
                    <a:lstStyle/>
                    <a:p>
                      <a:r>
                        <a:rPr lang="fr-FR" sz="1200" dirty="0" smtClean="0"/>
                        <a:t>Synthèse</a:t>
                      </a:r>
                      <a:endParaRPr lang="fr-FR" sz="1200" dirty="0"/>
                    </a:p>
                  </a:txBody>
                  <a:tcPr/>
                </a:tc>
                <a:tc gridSpan="2">
                  <a:txBody>
                    <a:bodyPr/>
                    <a:lstStyle/>
                    <a:p>
                      <a:r>
                        <a:rPr lang="fr-FR" sz="1200" b="1" dirty="0" smtClean="0"/>
                        <a:t>Formes</a:t>
                      </a:r>
                      <a:r>
                        <a:rPr lang="fr-FR" sz="1200" dirty="0" smtClean="0"/>
                        <a:t> : pas</a:t>
                      </a:r>
                      <a:r>
                        <a:rPr lang="fr-FR" sz="1200" baseline="0" dirty="0" smtClean="0"/>
                        <a:t> d’angle, cercle, arrondies, ondulations </a:t>
                      </a:r>
                    </a:p>
                    <a:p>
                      <a:r>
                        <a:rPr lang="fr-FR" sz="1200" baseline="0" dirty="0" smtClean="0"/>
                        <a:t>Stable</a:t>
                      </a:r>
                    </a:p>
                    <a:p>
                      <a:r>
                        <a:rPr lang="fr-FR" sz="1200" b="1" baseline="0" dirty="0" smtClean="0"/>
                        <a:t>Couleurs </a:t>
                      </a:r>
                      <a:r>
                        <a:rPr lang="fr-FR" sz="1200" baseline="0" dirty="0" smtClean="0"/>
                        <a:t>: claires,  gamme de blancs, gris, bruns ou bleutés</a:t>
                      </a:r>
                    </a:p>
                    <a:p>
                      <a:r>
                        <a:rPr lang="fr-FR" sz="1200" b="1" baseline="0" dirty="0" smtClean="0"/>
                        <a:t>Matériaux </a:t>
                      </a:r>
                      <a:r>
                        <a:rPr lang="fr-FR" sz="1200" baseline="0" dirty="0" smtClean="0"/>
                        <a:t>: naturels, minéral, végétal</a:t>
                      </a:r>
                    </a:p>
                    <a:p>
                      <a:r>
                        <a:rPr lang="fr-FR" sz="1200" b="1" baseline="0" dirty="0" smtClean="0"/>
                        <a:t>Ambiance lumineuse </a:t>
                      </a:r>
                      <a:r>
                        <a:rPr lang="fr-FR" sz="1200" baseline="0" dirty="0" smtClean="0"/>
                        <a:t>: douce, tamisée</a:t>
                      </a:r>
                    </a:p>
                    <a:p>
                      <a:r>
                        <a:rPr lang="fr-FR" sz="1200" b="1" baseline="0" dirty="0" smtClean="0"/>
                        <a:t>Ambiance sonore : </a:t>
                      </a:r>
                      <a:r>
                        <a:rPr lang="fr-FR" sz="1200" baseline="0" dirty="0" smtClean="0"/>
                        <a:t>évoque la nature</a:t>
                      </a:r>
                      <a:endParaRPr lang="fr-FR" sz="1200" dirty="0" smtClean="0"/>
                    </a:p>
                  </a:txBody>
                  <a:tcPr/>
                </a:tc>
                <a:tc hMerge="1">
                  <a:txBody>
                    <a:bodyPr/>
                    <a:lstStyle/>
                    <a:p>
                      <a:endParaRPr lang="fr-FR" dirty="0"/>
                    </a:p>
                  </a:txBody>
                  <a:tcPr/>
                </a:tc>
                <a:extLst>
                  <a:ext uri="{0D108BD9-81ED-4DB2-BD59-A6C34878D82A}">
                    <a16:rowId xmlns:a16="http://schemas.microsoft.com/office/drawing/2014/main" xmlns="" val="10003"/>
                  </a:ext>
                </a:extLst>
              </a:tr>
            </a:tbl>
          </a:graphicData>
        </a:graphic>
      </p:graphicFrame>
      <p:pic>
        <p:nvPicPr>
          <p:cNvPr id="8" name="Image 7"/>
          <p:cNvPicPr>
            <a:picLocks noChangeAspect="1"/>
          </p:cNvPicPr>
          <p:nvPr/>
        </p:nvPicPr>
        <p:blipFill rotWithShape="1">
          <a:blip r:embed="rId2"/>
          <a:srcRect l="1" r="16391"/>
          <a:stretch/>
        </p:blipFill>
        <p:spPr>
          <a:xfrm>
            <a:off x="4234872" y="1421167"/>
            <a:ext cx="2521528" cy="2156340"/>
          </a:xfrm>
          <a:prstGeom prst="rect">
            <a:avLst/>
          </a:prstGeom>
        </p:spPr>
      </p:pic>
      <p:pic>
        <p:nvPicPr>
          <p:cNvPr id="10" name="Image 9"/>
          <p:cNvPicPr>
            <a:picLocks noChangeAspect="1"/>
          </p:cNvPicPr>
          <p:nvPr/>
        </p:nvPicPr>
        <p:blipFill rotWithShape="1">
          <a:blip r:embed="rId3"/>
          <a:srcRect l="27992" r="27993"/>
          <a:stretch/>
        </p:blipFill>
        <p:spPr>
          <a:xfrm>
            <a:off x="2592737" y="298245"/>
            <a:ext cx="785463" cy="1784555"/>
          </a:xfrm>
          <a:prstGeom prst="rect">
            <a:avLst/>
          </a:prstGeom>
        </p:spPr>
      </p:pic>
      <p:pic>
        <p:nvPicPr>
          <p:cNvPr id="11" name="Image 10"/>
          <p:cNvPicPr>
            <a:picLocks noChangeAspect="1"/>
          </p:cNvPicPr>
          <p:nvPr/>
        </p:nvPicPr>
        <p:blipFill rotWithShape="1">
          <a:blip r:embed="rId4"/>
          <a:srcRect l="26970" t="15781" r="22294" b="4708"/>
          <a:stretch/>
        </p:blipFill>
        <p:spPr>
          <a:xfrm>
            <a:off x="2681637" y="1993900"/>
            <a:ext cx="1395063" cy="1638299"/>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11601" t="10875" r="26390"/>
          <a:stretch/>
        </p:blipFill>
        <p:spPr>
          <a:xfrm>
            <a:off x="4089400" y="408857"/>
            <a:ext cx="1348272" cy="1385707"/>
          </a:xfrm>
          <a:prstGeom prst="rect">
            <a:avLst/>
          </a:prstGeom>
        </p:spPr>
      </p:pic>
      <p:pic>
        <p:nvPicPr>
          <p:cNvPr id="14" name="Image 13"/>
          <p:cNvPicPr>
            <a:picLocks noChangeAspect="1"/>
          </p:cNvPicPr>
          <p:nvPr/>
        </p:nvPicPr>
        <p:blipFill rotWithShape="1">
          <a:blip r:embed="rId6">
            <a:extLst>
              <a:ext uri="{28A0092B-C50C-407E-A947-70E740481C1C}">
                <a14:useLocalDpi xmlns:a14="http://schemas.microsoft.com/office/drawing/2010/main" val="0"/>
              </a:ext>
            </a:extLst>
          </a:blip>
          <a:srcRect r="9246"/>
          <a:stretch/>
        </p:blipFill>
        <p:spPr>
          <a:xfrm>
            <a:off x="6756401" y="1680445"/>
            <a:ext cx="1993900" cy="1897062"/>
          </a:xfrm>
          <a:prstGeom prst="rect">
            <a:avLst/>
          </a:prstGeom>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30000" t="5926" r="31111" b="7222"/>
          <a:stretch/>
        </p:blipFill>
        <p:spPr>
          <a:xfrm>
            <a:off x="6901872" y="762002"/>
            <a:ext cx="692728" cy="1547093"/>
          </a:xfrm>
          <a:prstGeom prst="rect">
            <a:avLst/>
          </a:prstGeom>
        </p:spPr>
      </p:pic>
      <p:sp>
        <p:nvSpPr>
          <p:cNvPr id="16" name="Rectangle 15"/>
          <p:cNvSpPr/>
          <p:nvPr/>
        </p:nvSpPr>
        <p:spPr>
          <a:xfrm>
            <a:off x="4143402" y="3559330"/>
            <a:ext cx="2523997" cy="584775"/>
          </a:xfrm>
          <a:prstGeom prst="rect">
            <a:avLst/>
          </a:prstGeom>
        </p:spPr>
        <p:txBody>
          <a:bodyPr wrap="square">
            <a:spAutoFit/>
          </a:bodyPr>
          <a:lstStyle/>
          <a:p>
            <a:r>
              <a:rPr lang="it-IT" sz="800" dirty="0" smtClean="0">
                <a:solidFill>
                  <a:prstClr val="black"/>
                </a:solidFill>
              </a:rPr>
              <a:t>Lampe </a:t>
            </a:r>
            <a:r>
              <a:rPr lang="it-IT" sz="800" i="1" dirty="0" smtClean="0">
                <a:solidFill>
                  <a:prstClr val="black"/>
                </a:solidFill>
              </a:rPr>
              <a:t>Forêt illuminée</a:t>
            </a:r>
            <a:r>
              <a:rPr lang="it-IT" sz="800" dirty="0" smtClean="0">
                <a:solidFill>
                  <a:prstClr val="black"/>
                </a:solidFill>
              </a:rPr>
              <a:t>, deigner Ionna Vautrin, éditeur Super-ette, 2011.</a:t>
            </a:r>
          </a:p>
          <a:p>
            <a:r>
              <a:rPr lang="it-IT" sz="800" dirty="0" smtClean="0">
                <a:solidFill>
                  <a:prstClr val="black"/>
                </a:solidFill>
              </a:rPr>
              <a:t>Lampe </a:t>
            </a:r>
            <a:r>
              <a:rPr lang="it-IT" sz="800" i="1" dirty="0" smtClean="0">
                <a:solidFill>
                  <a:prstClr val="black"/>
                </a:solidFill>
              </a:rPr>
              <a:t>Lucellino NT LED, </a:t>
            </a:r>
            <a:r>
              <a:rPr lang="it-IT" sz="800" dirty="0" smtClean="0">
                <a:solidFill>
                  <a:prstClr val="black"/>
                </a:solidFill>
              </a:rPr>
              <a:t>designer Ingo Maurer, 1992/2017.</a:t>
            </a:r>
            <a:endParaRPr lang="it-IT" sz="800" dirty="0">
              <a:solidFill>
                <a:prstClr val="black"/>
              </a:solidFill>
            </a:endParaRPr>
          </a:p>
        </p:txBody>
      </p:sp>
      <p:sp>
        <p:nvSpPr>
          <p:cNvPr id="17" name="Rectangle 16"/>
          <p:cNvSpPr/>
          <p:nvPr/>
        </p:nvSpPr>
        <p:spPr>
          <a:xfrm>
            <a:off x="6756401" y="3559330"/>
            <a:ext cx="2082902" cy="584775"/>
          </a:xfrm>
          <a:prstGeom prst="rect">
            <a:avLst/>
          </a:prstGeom>
          <a:ln>
            <a:noFill/>
          </a:ln>
        </p:spPr>
        <p:txBody>
          <a:bodyPr wrap="square">
            <a:spAutoFit/>
          </a:bodyPr>
          <a:lstStyle/>
          <a:p>
            <a:r>
              <a:rPr lang="it-IT" sz="800" dirty="0" smtClean="0">
                <a:solidFill>
                  <a:prstClr val="black"/>
                </a:solidFill>
              </a:rPr>
              <a:t>Presse agrumes </a:t>
            </a:r>
            <a:r>
              <a:rPr lang="it-IT" sz="800" i="1" dirty="0" smtClean="0">
                <a:solidFill>
                  <a:prstClr val="black"/>
                </a:solidFill>
              </a:rPr>
              <a:t>Jucy Salif</a:t>
            </a:r>
            <a:r>
              <a:rPr lang="it-IT" sz="800" dirty="0" smtClean="0">
                <a:solidFill>
                  <a:prstClr val="black"/>
                </a:solidFill>
              </a:rPr>
              <a:t>, designer Philippe Starck, 1987.</a:t>
            </a:r>
          </a:p>
          <a:p>
            <a:r>
              <a:rPr lang="it-IT" sz="800" dirty="0" smtClean="0">
                <a:solidFill>
                  <a:prstClr val="black"/>
                </a:solidFill>
              </a:rPr>
              <a:t>Fauteuil </a:t>
            </a:r>
            <a:r>
              <a:rPr lang="it-IT" sz="800" i="1" dirty="0" smtClean="0">
                <a:solidFill>
                  <a:prstClr val="black"/>
                </a:solidFill>
              </a:rPr>
              <a:t>Hairy chair, </a:t>
            </a:r>
            <a:r>
              <a:rPr lang="it-IT" sz="800" dirty="0" smtClean="0">
                <a:solidFill>
                  <a:prstClr val="black"/>
                </a:solidFill>
              </a:rPr>
              <a:t>designer Charles Kaisin, 2005.</a:t>
            </a:r>
            <a:endParaRPr lang="it-IT" sz="800" dirty="0">
              <a:solidFill>
                <a:prstClr val="black"/>
              </a:solidFill>
            </a:endParaRPr>
          </a:p>
        </p:txBody>
      </p:sp>
      <p:sp>
        <p:nvSpPr>
          <p:cNvPr id="18" name="Rectangle 17"/>
          <p:cNvSpPr/>
          <p:nvPr/>
        </p:nvSpPr>
        <p:spPr>
          <a:xfrm>
            <a:off x="2544538" y="3544707"/>
            <a:ext cx="1598863" cy="584775"/>
          </a:xfrm>
          <a:prstGeom prst="rect">
            <a:avLst/>
          </a:prstGeom>
        </p:spPr>
        <p:txBody>
          <a:bodyPr wrap="square">
            <a:spAutoFit/>
          </a:bodyPr>
          <a:lstStyle/>
          <a:p>
            <a:r>
              <a:rPr lang="it-IT" sz="800" dirty="0" smtClean="0">
                <a:solidFill>
                  <a:prstClr val="black"/>
                </a:solidFill>
              </a:rPr>
              <a:t>Décapsuleur, </a:t>
            </a:r>
            <a:r>
              <a:rPr lang="it-IT" sz="800" i="1" dirty="0" smtClean="0">
                <a:solidFill>
                  <a:prstClr val="black"/>
                </a:solidFill>
              </a:rPr>
              <a:t>Diabolix, </a:t>
            </a:r>
            <a:r>
              <a:rPr lang="it-IT" sz="800" dirty="0" smtClean="0">
                <a:solidFill>
                  <a:prstClr val="black"/>
                </a:solidFill>
              </a:rPr>
              <a:t>éditeur Alessi, 2011.</a:t>
            </a:r>
          </a:p>
          <a:p>
            <a:r>
              <a:rPr lang="it-IT" sz="800" dirty="0" smtClean="0">
                <a:solidFill>
                  <a:prstClr val="black"/>
                </a:solidFill>
              </a:rPr>
              <a:t>Tabouret </a:t>
            </a:r>
            <a:r>
              <a:rPr lang="it-IT" sz="800" i="1" dirty="0" smtClean="0">
                <a:solidFill>
                  <a:prstClr val="black"/>
                </a:solidFill>
              </a:rPr>
              <a:t>Companion, </a:t>
            </a:r>
            <a:r>
              <a:rPr lang="it-IT" sz="800" dirty="0" smtClean="0">
                <a:solidFill>
                  <a:prstClr val="black"/>
                </a:solidFill>
              </a:rPr>
              <a:t>designer Phillip Grass, 2014.</a:t>
            </a:r>
            <a:endParaRPr lang="it-IT" sz="800" dirty="0">
              <a:solidFill>
                <a:prstClr val="black"/>
              </a:solidFill>
            </a:endParaRPr>
          </a:p>
        </p:txBody>
      </p:sp>
    </p:spTree>
    <p:extLst>
      <p:ext uri="{BB962C8B-B14F-4D97-AF65-F5344CB8AC3E}">
        <p14:creationId xmlns:p14="http://schemas.microsoft.com/office/powerpoint/2010/main" val="3342364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25</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9" name="Image 8" descr="perspective.PNG"/>
          <p:cNvPicPr/>
          <p:nvPr/>
        </p:nvPicPr>
        <p:blipFill>
          <a:blip r:embed="rId2"/>
          <a:stretch>
            <a:fillRect/>
          </a:stretch>
        </p:blipFill>
        <p:spPr>
          <a:xfrm>
            <a:off x="385762" y="2558982"/>
            <a:ext cx="4400550" cy="3521710"/>
          </a:xfrm>
          <a:prstGeom prst="rect">
            <a:avLst/>
          </a:prstGeom>
        </p:spPr>
      </p:pic>
      <p:pic>
        <p:nvPicPr>
          <p:cNvPr id="13" name="Image 12" descr="mise en plan.PNG"/>
          <p:cNvPicPr/>
          <p:nvPr/>
        </p:nvPicPr>
        <p:blipFill>
          <a:blip r:embed="rId3"/>
          <a:stretch>
            <a:fillRect/>
          </a:stretch>
        </p:blipFill>
        <p:spPr>
          <a:xfrm>
            <a:off x="4786312" y="697817"/>
            <a:ext cx="4168775" cy="5875655"/>
          </a:xfrm>
          <a:prstGeom prst="rect">
            <a:avLst/>
          </a:prstGeom>
        </p:spPr>
      </p:pic>
      <p:pic>
        <p:nvPicPr>
          <p:cNvPr id="14" name="Image 13" descr="perspective pétale.PNG"/>
          <p:cNvPicPr/>
          <p:nvPr/>
        </p:nvPicPr>
        <p:blipFill>
          <a:blip r:embed="rId4"/>
          <a:stretch>
            <a:fillRect/>
          </a:stretch>
        </p:blipFill>
        <p:spPr>
          <a:xfrm>
            <a:off x="2862589" y="4783854"/>
            <a:ext cx="2542531" cy="1607056"/>
          </a:xfrm>
          <a:prstGeom prst="rect">
            <a:avLst/>
          </a:prstGeom>
        </p:spPr>
      </p:pic>
      <p:sp>
        <p:nvSpPr>
          <p:cNvPr id="15" name="Titre 1"/>
          <p:cNvSpPr>
            <a:spLocks noGrp="1"/>
          </p:cNvSpPr>
          <p:nvPr>
            <p:ph type="title"/>
          </p:nvPr>
        </p:nvSpPr>
        <p:spPr>
          <a:xfrm>
            <a:off x="805400" y="-78368"/>
            <a:ext cx="7881400" cy="1286937"/>
          </a:xfrm>
        </p:spPr>
        <p:txBody>
          <a:bodyPr/>
          <a:lstStyle/>
          <a:p>
            <a:r>
              <a:rPr lang="fr-FR" dirty="0" smtClean="0"/>
              <a:t>Découverte professionnelle en entreprise</a:t>
            </a:r>
            <a:endParaRPr lang="fr-FR" dirty="0"/>
          </a:p>
        </p:txBody>
      </p:sp>
      <p:pic>
        <p:nvPicPr>
          <p:cNvPr id="16" name="Image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414" y="953838"/>
            <a:ext cx="1931745" cy="1170785"/>
          </a:xfrm>
          <a:prstGeom prst="rect">
            <a:avLst/>
          </a:prstGeom>
        </p:spPr>
      </p:pic>
      <p:pic>
        <p:nvPicPr>
          <p:cNvPr id="17" name="Imag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2589" y="1054432"/>
            <a:ext cx="1834210" cy="969596"/>
          </a:xfrm>
          <a:prstGeom prst="rect">
            <a:avLst/>
          </a:prstGeom>
        </p:spPr>
      </p:pic>
    </p:spTree>
    <p:extLst>
      <p:ext uri="{BB962C8B-B14F-4D97-AF65-F5344CB8AC3E}">
        <p14:creationId xmlns:p14="http://schemas.microsoft.com/office/powerpoint/2010/main" val="1444443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26</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 name="ZoneTexte 6"/>
          <p:cNvSpPr txBox="1"/>
          <p:nvPr/>
        </p:nvSpPr>
        <p:spPr>
          <a:xfrm>
            <a:off x="1469531" y="100226"/>
            <a:ext cx="6383382" cy="461665"/>
          </a:xfrm>
          <a:prstGeom prst="rect">
            <a:avLst/>
          </a:prstGeom>
          <a:noFill/>
        </p:spPr>
        <p:txBody>
          <a:bodyPr wrap="square" rtlCol="0">
            <a:spAutoFit/>
          </a:bodyPr>
          <a:lstStyle/>
          <a:p>
            <a:r>
              <a:rPr lang="fr-FR" sz="2400" b="1" dirty="0" smtClean="0">
                <a:solidFill>
                  <a:prstClr val="black"/>
                </a:solidFill>
              </a:rPr>
              <a:t>Lien avec l’enseignement de la Physique-Chimie</a:t>
            </a:r>
            <a:endParaRPr lang="fr-FR" sz="2400" b="1" dirty="0">
              <a:solidFill>
                <a:prstClr val="black"/>
              </a:solidFill>
            </a:endParaRPr>
          </a:p>
        </p:txBody>
      </p:sp>
      <p:pic>
        <p:nvPicPr>
          <p:cNvPr id="13" name="Image 12"/>
          <p:cNvPicPr>
            <a:picLocks noChangeAspect="1"/>
          </p:cNvPicPr>
          <p:nvPr/>
        </p:nvPicPr>
        <p:blipFill>
          <a:blip r:embed="rId2"/>
          <a:stretch>
            <a:fillRect/>
          </a:stretch>
        </p:blipFill>
        <p:spPr>
          <a:xfrm>
            <a:off x="160721" y="1059986"/>
            <a:ext cx="7931905" cy="1626734"/>
          </a:xfrm>
          <a:prstGeom prst="rect">
            <a:avLst/>
          </a:prstGeom>
        </p:spPr>
      </p:pic>
      <p:pic>
        <p:nvPicPr>
          <p:cNvPr id="14" name="Image 13"/>
          <p:cNvPicPr>
            <a:picLocks noChangeAspect="1"/>
          </p:cNvPicPr>
          <p:nvPr/>
        </p:nvPicPr>
        <p:blipFill>
          <a:blip r:embed="rId3"/>
          <a:stretch>
            <a:fillRect/>
          </a:stretch>
        </p:blipFill>
        <p:spPr>
          <a:xfrm>
            <a:off x="53573" y="2729641"/>
            <a:ext cx="8039053" cy="2916376"/>
          </a:xfrm>
          <a:prstGeom prst="rect">
            <a:avLst/>
          </a:prstGeom>
        </p:spPr>
      </p:pic>
      <p:sp>
        <p:nvSpPr>
          <p:cNvPr id="15" name="Flèche droite 14"/>
          <p:cNvSpPr/>
          <p:nvPr/>
        </p:nvSpPr>
        <p:spPr>
          <a:xfrm>
            <a:off x="458643" y="5828802"/>
            <a:ext cx="674771" cy="371757"/>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186100" y="5857444"/>
            <a:ext cx="7650480" cy="369332"/>
          </a:xfrm>
          <a:prstGeom prst="rect">
            <a:avLst/>
          </a:prstGeom>
        </p:spPr>
        <p:txBody>
          <a:bodyPr wrap="square">
            <a:spAutoFit/>
          </a:bodyPr>
          <a:lstStyle/>
          <a:p>
            <a:r>
              <a:rPr lang="fr-FR" dirty="0" smtClean="0">
                <a:solidFill>
                  <a:prstClr val="black"/>
                </a:solidFill>
              </a:rPr>
              <a:t>Pose d’objets sur la table , étude des forces mises en jeu.</a:t>
            </a:r>
            <a:endParaRPr lang="fr-FR" dirty="0">
              <a:solidFill>
                <a:prstClr val="black"/>
              </a:solidFill>
            </a:endParaRPr>
          </a:p>
        </p:txBody>
      </p:sp>
      <p:sp>
        <p:nvSpPr>
          <p:cNvPr id="2" name="Ellipse 1"/>
          <p:cNvSpPr/>
          <p:nvPr/>
        </p:nvSpPr>
        <p:spPr>
          <a:xfrm>
            <a:off x="0" y="2651544"/>
            <a:ext cx="4508500" cy="1080359"/>
          </a:xfrm>
          <a:prstGeom prst="ellipse">
            <a:avLst/>
          </a:prstGeom>
          <a:noFill/>
          <a:ln w="76200">
            <a:solidFill>
              <a:srgbClr val="CC0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Ellipse 2"/>
          <p:cNvSpPr/>
          <p:nvPr/>
        </p:nvSpPr>
        <p:spPr>
          <a:xfrm>
            <a:off x="2463800" y="3975100"/>
            <a:ext cx="5686142" cy="18823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solidFill>
                  <a:prstClr val="white"/>
                </a:solidFill>
              </a:rPr>
              <a:t>Identifier les interactions mises en jeu (de contact ou à distance) et les modéliser par des forces</a:t>
            </a:r>
            <a:endParaRPr lang="fr-FR" sz="2400" dirty="0">
              <a:solidFill>
                <a:prstClr val="white"/>
              </a:solidFill>
            </a:endParaRPr>
          </a:p>
        </p:txBody>
      </p:sp>
    </p:spTree>
    <p:extLst>
      <p:ext uri="{BB962C8B-B14F-4D97-AF65-F5344CB8AC3E}">
        <p14:creationId xmlns:p14="http://schemas.microsoft.com/office/powerpoint/2010/main" val="463896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27</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 name="ZoneTexte 6"/>
          <p:cNvSpPr txBox="1"/>
          <p:nvPr/>
        </p:nvSpPr>
        <p:spPr>
          <a:xfrm>
            <a:off x="1469531" y="100226"/>
            <a:ext cx="6383382" cy="461665"/>
          </a:xfrm>
          <a:prstGeom prst="rect">
            <a:avLst/>
          </a:prstGeom>
          <a:noFill/>
        </p:spPr>
        <p:txBody>
          <a:bodyPr wrap="square" rtlCol="0">
            <a:spAutoFit/>
          </a:bodyPr>
          <a:lstStyle/>
          <a:p>
            <a:r>
              <a:rPr lang="fr-FR" sz="2400" b="1" dirty="0" smtClean="0">
                <a:solidFill>
                  <a:prstClr val="black"/>
                </a:solidFill>
              </a:rPr>
              <a:t>Lien avec l’enseignement des lettres</a:t>
            </a:r>
            <a:endParaRPr lang="fr-FR" sz="2400" b="1" dirty="0">
              <a:solidFill>
                <a:prstClr val="black"/>
              </a:solidFill>
            </a:endParaRPr>
          </a:p>
        </p:txBody>
      </p:sp>
      <p:pic>
        <p:nvPicPr>
          <p:cNvPr id="4" name="Image 3"/>
          <p:cNvPicPr>
            <a:picLocks noChangeAspect="1"/>
          </p:cNvPicPr>
          <p:nvPr/>
        </p:nvPicPr>
        <p:blipFill>
          <a:blip r:embed="rId2"/>
          <a:stretch>
            <a:fillRect/>
          </a:stretch>
        </p:blipFill>
        <p:spPr>
          <a:xfrm>
            <a:off x="273371" y="2455376"/>
            <a:ext cx="8775701" cy="2639774"/>
          </a:xfrm>
          <a:prstGeom prst="rect">
            <a:avLst/>
          </a:prstGeom>
        </p:spPr>
      </p:pic>
      <p:pic>
        <p:nvPicPr>
          <p:cNvPr id="6" name="Image 5"/>
          <p:cNvPicPr>
            <a:picLocks noChangeAspect="1"/>
          </p:cNvPicPr>
          <p:nvPr/>
        </p:nvPicPr>
        <p:blipFill>
          <a:blip r:embed="rId3"/>
          <a:stretch>
            <a:fillRect/>
          </a:stretch>
        </p:blipFill>
        <p:spPr>
          <a:xfrm>
            <a:off x="172360" y="1222595"/>
            <a:ext cx="8428039" cy="998624"/>
          </a:xfrm>
          <a:prstGeom prst="rect">
            <a:avLst/>
          </a:prstGeom>
        </p:spPr>
      </p:pic>
      <p:sp>
        <p:nvSpPr>
          <p:cNvPr id="8" name="ZoneTexte 7"/>
          <p:cNvSpPr txBox="1"/>
          <p:nvPr/>
        </p:nvSpPr>
        <p:spPr>
          <a:xfrm>
            <a:off x="355600" y="2036553"/>
            <a:ext cx="8420100" cy="369332"/>
          </a:xfrm>
          <a:prstGeom prst="rect">
            <a:avLst/>
          </a:prstGeom>
          <a:noFill/>
        </p:spPr>
        <p:txBody>
          <a:bodyPr wrap="square" rtlCol="0">
            <a:spAutoFit/>
          </a:bodyPr>
          <a:lstStyle/>
          <a:p>
            <a:r>
              <a:rPr lang="fr-FR" dirty="0" smtClean="0">
                <a:solidFill>
                  <a:prstClr val="black"/>
                </a:solidFill>
              </a:rPr>
              <a:t>Les enseignements Français – cycle 4</a:t>
            </a:r>
            <a:endParaRPr lang="fr-FR" dirty="0">
              <a:solidFill>
                <a:prstClr val="black"/>
              </a:solidFill>
            </a:endParaRPr>
          </a:p>
        </p:txBody>
      </p:sp>
      <p:sp>
        <p:nvSpPr>
          <p:cNvPr id="9" name="Ellipse 8"/>
          <p:cNvSpPr/>
          <p:nvPr/>
        </p:nvSpPr>
        <p:spPr>
          <a:xfrm>
            <a:off x="172360" y="2405885"/>
            <a:ext cx="4214019" cy="1651187"/>
          </a:xfrm>
          <a:prstGeom prst="ellipse">
            <a:avLst/>
          </a:prstGeom>
          <a:noFill/>
          <a:ln w="76200">
            <a:solidFill>
              <a:srgbClr val="8B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7" name="Ellipse 16"/>
          <p:cNvSpPr/>
          <p:nvPr/>
        </p:nvSpPr>
        <p:spPr>
          <a:xfrm>
            <a:off x="2955728" y="4149376"/>
            <a:ext cx="6086672" cy="21492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solidFill>
                  <a:prstClr val="white"/>
                </a:solidFill>
              </a:rPr>
              <a:t>Découvrir des œuvres et des textes relevant principalement de la poésie…</a:t>
            </a:r>
            <a:endParaRPr lang="fr-FR" sz="2400" dirty="0">
              <a:solidFill>
                <a:prstClr val="white"/>
              </a:solidFill>
            </a:endParaRPr>
          </a:p>
        </p:txBody>
      </p:sp>
      <p:sp>
        <p:nvSpPr>
          <p:cNvPr id="18" name="ZoneTexte 17"/>
          <p:cNvSpPr txBox="1"/>
          <p:nvPr/>
        </p:nvSpPr>
        <p:spPr>
          <a:xfrm>
            <a:off x="1841500" y="736600"/>
            <a:ext cx="5613400" cy="369332"/>
          </a:xfrm>
          <a:prstGeom prst="rect">
            <a:avLst/>
          </a:prstGeom>
          <a:noFill/>
        </p:spPr>
        <p:txBody>
          <a:bodyPr wrap="square" rtlCol="0">
            <a:spAutoFit/>
          </a:bodyPr>
          <a:lstStyle/>
          <a:p>
            <a:r>
              <a:rPr lang="fr-FR" dirty="0" smtClean="0">
                <a:solidFill>
                  <a:prstClr val="black"/>
                </a:solidFill>
              </a:rPr>
              <a:t>L’objet poétique peut être abordé en lettres……..</a:t>
            </a:r>
            <a:endParaRPr lang="fr-FR" dirty="0">
              <a:solidFill>
                <a:prstClr val="black"/>
              </a:solidFill>
            </a:endParaRPr>
          </a:p>
        </p:txBody>
      </p:sp>
    </p:spTree>
    <p:extLst>
      <p:ext uri="{BB962C8B-B14F-4D97-AF65-F5344CB8AC3E}">
        <p14:creationId xmlns:p14="http://schemas.microsoft.com/office/powerpoint/2010/main" val="3802073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669" y="1217369"/>
            <a:ext cx="7881400" cy="595599"/>
          </a:xfrm>
        </p:spPr>
        <p:txBody>
          <a:bodyPr>
            <a:normAutofit fontScale="90000"/>
          </a:bodyPr>
          <a:lstStyle/>
          <a:p>
            <a:r>
              <a:rPr lang="fr-FR" dirty="0" smtClean="0">
                <a:solidFill>
                  <a:schemeClr val="accent2">
                    <a:lumMod val="75000"/>
                  </a:schemeClr>
                </a:solidFill>
              </a:rPr>
              <a:t>Découverte professionnelle en entreprise</a:t>
            </a:r>
            <a:r>
              <a:rPr lang="fr-FR" dirty="0" smtClean="0"/>
              <a:t/>
            </a:r>
            <a:br>
              <a:rPr lang="fr-FR" dirty="0" smtClean="0"/>
            </a:br>
            <a:r>
              <a:rPr lang="fr-FR" dirty="0" smtClean="0"/>
              <a:t>Production concrète des élèves: le prétexte à</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28</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aphicFrame>
        <p:nvGraphicFramePr>
          <p:cNvPr id="15" name="Diagramme 14"/>
          <p:cNvGraphicFramePr/>
          <p:nvPr>
            <p:extLst>
              <p:ext uri="{D42A27DB-BD31-4B8C-83A1-F6EECF244321}">
                <p14:modId xmlns:p14="http://schemas.microsoft.com/office/powerpoint/2010/main" val="523448816"/>
              </p:ext>
            </p:extLst>
          </p:nvPr>
        </p:nvGraphicFramePr>
        <p:xfrm>
          <a:off x="137160" y="2308911"/>
          <a:ext cx="9144000" cy="411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ZoneTexte 13"/>
          <p:cNvSpPr txBox="1"/>
          <p:nvPr/>
        </p:nvSpPr>
        <p:spPr>
          <a:xfrm>
            <a:off x="1186100" y="-124116"/>
            <a:ext cx="6383382" cy="646331"/>
          </a:xfrm>
          <a:prstGeom prst="rect">
            <a:avLst/>
          </a:prstGeom>
          <a:noFill/>
        </p:spPr>
        <p:txBody>
          <a:bodyPr wrap="square" rtlCol="0">
            <a:spAutoFit/>
          </a:bodyPr>
          <a:lstStyle>
            <a:defPPr>
              <a:defRPr lang="fr-FR"/>
            </a:defPPr>
            <a:lvl1pPr algn="ctr">
              <a:defRPr sz="3600" b="1" u="sng">
                <a:solidFill>
                  <a:schemeClr val="accent1">
                    <a:lumMod val="75000"/>
                  </a:schemeClr>
                </a:solidFill>
              </a:defRPr>
            </a:lvl1pPr>
          </a:lstStyle>
          <a:p>
            <a:r>
              <a:rPr lang="fr-FR" dirty="0">
                <a:solidFill>
                  <a:srgbClr val="4F81BD">
                    <a:lumMod val="75000"/>
                  </a:srgbClr>
                </a:solidFill>
              </a:rPr>
              <a:t>Conclusion</a:t>
            </a:r>
          </a:p>
        </p:txBody>
      </p:sp>
    </p:spTree>
    <p:extLst>
      <p:ext uri="{BB962C8B-B14F-4D97-AF65-F5344CB8AC3E}">
        <p14:creationId xmlns:p14="http://schemas.microsoft.com/office/powerpoint/2010/main" val="3119034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29441" y="2007703"/>
            <a:ext cx="6255761" cy="2006323"/>
          </a:xfrm>
        </p:spPr>
        <p:txBody>
          <a:bodyPr/>
          <a:lstStyle/>
          <a:p>
            <a:r>
              <a:rPr lang="fr-FR" dirty="0"/>
              <a:t>Le socle commun de connaissances, de compétences et de culture </a:t>
            </a:r>
          </a:p>
        </p:txBody>
      </p:sp>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B7B3CB-E3BA-F74C-AB76-86EFC5843CD6}" type="slidenum">
              <a:rPr kumimoji="0" lang="fr-FR" sz="1000" b="1"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0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Espace réservé du texte 6"/>
          <p:cNvSpPr>
            <a:spLocks noGrp="1"/>
          </p:cNvSpPr>
          <p:nvPr>
            <p:ph type="body" sz="quarter" idx="14"/>
          </p:nvPr>
        </p:nvSpPr>
        <p:spPr>
          <a:xfrm>
            <a:off x="3011374" y="3897402"/>
            <a:ext cx="5590006" cy="577321"/>
          </a:xfrm>
        </p:spPr>
        <p:txBody>
          <a:bodyPr/>
          <a:lstStyle/>
          <a:p>
            <a:r>
              <a:rPr lang="fr-FR" dirty="0"/>
              <a:t>Apprentissages et compétences</a:t>
            </a:r>
          </a:p>
        </p:txBody>
      </p:sp>
    </p:spTree>
    <p:extLst>
      <p:ext uri="{BB962C8B-B14F-4D97-AF65-F5344CB8AC3E}">
        <p14:creationId xmlns:p14="http://schemas.microsoft.com/office/powerpoint/2010/main" val="340792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Concevoir et formaliser le projet pédagogique</a:t>
            </a:r>
          </a:p>
        </p:txBody>
      </p:sp>
      <p:sp>
        <p:nvSpPr>
          <p:cNvPr id="5" name="Espace réservé du numéro de diapositive 4"/>
          <p:cNvSpPr>
            <a:spLocks noGrp="1"/>
          </p:cNvSpPr>
          <p:nvPr>
            <p:ph type="sldNum" sz="quarter" idx="12"/>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826451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006" y="344712"/>
            <a:ext cx="8269707" cy="778301"/>
          </a:xfrm>
        </p:spPr>
        <p:txBody>
          <a:bodyPr>
            <a:normAutofit fontScale="90000"/>
          </a:bodyPr>
          <a:lstStyle/>
          <a:p>
            <a:r>
              <a:rPr lang="fr-FR" sz="2800" dirty="0">
                <a:solidFill>
                  <a:srgbClr val="203864"/>
                </a:solidFill>
              </a:rPr>
              <a:t>Le socle commun de connaissances, de compétences et de culture (SC3C)</a:t>
            </a:r>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Rectangle 20">
            <a:extLst>
              <a:ext uri="{FF2B5EF4-FFF2-40B4-BE49-F238E27FC236}">
                <a16:creationId xmlns="" xmlns:a16="http://schemas.microsoft.com/office/drawing/2014/main" id="{74D7B0DF-2586-4CA5-B262-B3F13297E218}"/>
              </a:ext>
            </a:extLst>
          </p:cNvPr>
          <p:cNvSpPr/>
          <p:nvPr/>
        </p:nvSpPr>
        <p:spPr>
          <a:xfrm>
            <a:off x="8656933" y="7727797"/>
            <a:ext cx="3163751" cy="392159"/>
          </a:xfrm>
          <a:prstGeom prst="rect">
            <a:avLst/>
          </a:prstGeom>
        </p:spPr>
        <p:txBody>
          <a:bodyPr wrap="non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Contenu</a:t>
            </a:r>
            <a:r>
              <a:rPr kumimoji="0" lang="en-US" sz="1800" b="1"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détaillé</a:t>
            </a:r>
            <a:r>
              <a:rPr kumimoji="0" lang="en-US" sz="1800" b="1"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du </a:t>
            </a:r>
            <a:r>
              <a:rPr kumimoji="0" lang="en-US" sz="1800" b="1"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référentiel</a:t>
            </a:r>
            <a:r>
              <a:rPr kumimoji="0" lang="en-US" sz="1800" b="1"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4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à coins arrondis 21">
            <a:extLst>
              <a:ext uri="{FF2B5EF4-FFF2-40B4-BE49-F238E27FC236}">
                <a16:creationId xmlns="" xmlns:a16="http://schemas.microsoft.com/office/drawing/2014/main" id="{10E53C69-9607-443A-A19A-0831208629DE}"/>
              </a:ext>
            </a:extLst>
          </p:cNvPr>
          <p:cNvSpPr/>
          <p:nvPr/>
        </p:nvSpPr>
        <p:spPr>
          <a:xfrm>
            <a:off x="75157" y="4345242"/>
            <a:ext cx="5505188" cy="189991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a:ea typeface="+mn-ea"/>
                <a:cs typeface="+mn-cs"/>
              </a:rPr>
              <a:t>Domaine</a:t>
            </a:r>
            <a:r>
              <a:rPr kumimoji="0" lang="fr-FR" sz="1600" b="0" i="0" u="none" strike="noStrike" kern="0" cap="none" spc="0" normalizeH="0" baseline="0" noProof="0" dirty="0">
                <a:ln>
                  <a:noFill/>
                </a:ln>
                <a:solidFill>
                  <a:prstClr val="black"/>
                </a:solidFill>
                <a:effectLst/>
                <a:uLnTx/>
                <a:uFillTx/>
                <a:latin typeface="Calibri"/>
                <a:ea typeface="+mn-ea"/>
                <a:cs typeface="+mn-cs"/>
              </a:rPr>
              <a:t> : </a:t>
            </a:r>
            <a:r>
              <a:rPr kumimoji="0" lang="fr-FR" sz="1600" b="1" i="0" u="none" strike="noStrike" kern="0" cap="none" spc="0" normalizeH="0" baseline="0" noProof="0" dirty="0">
                <a:ln>
                  <a:noFill/>
                </a:ln>
                <a:solidFill>
                  <a:prstClr val="black"/>
                </a:solidFill>
                <a:effectLst/>
                <a:uLnTx/>
                <a:uFillTx/>
                <a:latin typeface="Calibri"/>
                <a:ea typeface="+mn-ea"/>
                <a:cs typeface="+mn-cs"/>
              </a:rPr>
              <a:t>Chacun des domaines requiert la contribution transversale et conjointe de toutes les disciplines et démarches éducatives.</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Les objectifs de connaissances et de compétences de chaque domaine de formation et la contribution de chaque discipline ou enseignement à ces domaines sont déclinés dans les programmes d’enseignement. (Article D122-2 décret n°2015-372 – 31-03-2015 relatif au socle commun de connaissances, de compétences et de culture)</a:t>
            </a:r>
          </a:p>
        </p:txBody>
      </p:sp>
      <p:sp>
        <p:nvSpPr>
          <p:cNvPr id="36" name="Rectangle à coins arrondis 2">
            <a:extLst>
              <a:ext uri="{FF2B5EF4-FFF2-40B4-BE49-F238E27FC236}">
                <a16:creationId xmlns="" xmlns:a16="http://schemas.microsoft.com/office/drawing/2014/main" id="{2E0C9568-0FA2-4F6F-90A1-A3207DD85BF6}"/>
              </a:ext>
            </a:extLst>
          </p:cNvPr>
          <p:cNvSpPr/>
          <p:nvPr/>
        </p:nvSpPr>
        <p:spPr>
          <a:xfrm>
            <a:off x="5930900" y="1130494"/>
            <a:ext cx="3124200" cy="5386387"/>
          </a:xfrm>
          <a:prstGeom prst="round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Composantes</a:t>
            </a:r>
          </a:p>
        </p:txBody>
      </p:sp>
      <p:sp>
        <p:nvSpPr>
          <p:cNvPr id="42" name="AutoShape 34">
            <a:extLst>
              <a:ext uri="{FF2B5EF4-FFF2-40B4-BE49-F238E27FC236}">
                <a16:creationId xmlns="" xmlns:a16="http://schemas.microsoft.com/office/drawing/2014/main" id="{275068A5-4D3B-463B-A3E1-7D6A6DCC0554}"/>
              </a:ext>
            </a:extLst>
          </p:cNvPr>
          <p:cNvSpPr>
            <a:spLocks noChangeArrowheads="1"/>
          </p:cNvSpPr>
          <p:nvPr/>
        </p:nvSpPr>
        <p:spPr bwMode="auto">
          <a:xfrm>
            <a:off x="6051550" y="1368619"/>
            <a:ext cx="2879725" cy="919162"/>
          </a:xfrm>
          <a:prstGeom prst="roundRect">
            <a:avLst>
              <a:gd name="adj" fmla="val 16667"/>
            </a:avLst>
          </a:prstGeom>
          <a:solidFill>
            <a:schemeClr val="accent3">
              <a:lumMod val="40000"/>
              <a:lumOff val="6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Comprendre, s’exprimer</a:t>
            </a:r>
            <a:b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b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en utilisant </a:t>
            </a:r>
            <a:r>
              <a:rPr kumimoji="0" lang="fr-FR" sz="1600" b="1" i="0" u="none" strike="noStrike" kern="1200" cap="none" spc="0" normalizeH="0" baseline="0" noProof="0" dirty="0">
                <a:ln>
                  <a:noFill/>
                </a:ln>
                <a:solidFill>
                  <a:prstClr val="black"/>
                </a:solidFill>
                <a:effectLst/>
                <a:uLnTx/>
                <a:uFillTx/>
                <a:latin typeface="Calibri"/>
                <a:ea typeface="+mn-ea"/>
                <a:cs typeface="+mn-cs"/>
              </a:rPr>
              <a:t>la langue française à l’oral et à l’écrit</a:t>
            </a:r>
          </a:p>
        </p:txBody>
      </p:sp>
      <p:sp>
        <p:nvSpPr>
          <p:cNvPr id="43" name="AutoShape 34">
            <a:extLst>
              <a:ext uri="{FF2B5EF4-FFF2-40B4-BE49-F238E27FC236}">
                <a16:creationId xmlns="" xmlns:a16="http://schemas.microsoft.com/office/drawing/2014/main" id="{AD590103-5829-40AB-841A-9DDE63326A92}"/>
              </a:ext>
            </a:extLst>
          </p:cNvPr>
          <p:cNvSpPr>
            <a:spLocks noChangeArrowheads="1"/>
          </p:cNvSpPr>
          <p:nvPr/>
        </p:nvSpPr>
        <p:spPr bwMode="auto">
          <a:xfrm>
            <a:off x="6051550" y="2432244"/>
            <a:ext cx="2879725" cy="1192212"/>
          </a:xfrm>
          <a:prstGeom prst="roundRect">
            <a:avLst>
              <a:gd name="adj" fmla="val 16667"/>
            </a:avLst>
          </a:prstGeom>
          <a:solidFill>
            <a:schemeClr val="accent3">
              <a:lumMod val="40000"/>
              <a:lumOff val="6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Comprendre, s’exprimer en utilisant </a:t>
            </a:r>
            <a:r>
              <a:rPr kumimoji="0" lang="fr-FR" sz="1600" b="1" i="0" u="none" strike="noStrike" kern="1200" cap="none" spc="0" normalizeH="0" baseline="0" noProof="0" dirty="0">
                <a:ln>
                  <a:noFill/>
                </a:ln>
                <a:solidFill>
                  <a:prstClr val="black"/>
                </a:solidFill>
                <a:effectLst/>
                <a:uLnTx/>
                <a:uFillTx/>
                <a:latin typeface="Calibri"/>
                <a:ea typeface="+mn-ea"/>
                <a:cs typeface="+mn-cs"/>
              </a:rPr>
              <a:t>une langue étrangère et, le cas échéant, une langue régionale</a:t>
            </a:r>
          </a:p>
        </p:txBody>
      </p:sp>
      <p:sp>
        <p:nvSpPr>
          <p:cNvPr id="44" name="AutoShape 34">
            <a:extLst>
              <a:ext uri="{FF2B5EF4-FFF2-40B4-BE49-F238E27FC236}">
                <a16:creationId xmlns="" xmlns:a16="http://schemas.microsoft.com/office/drawing/2014/main" id="{93FC9C58-E802-4599-9642-D0C7D112F002}"/>
              </a:ext>
            </a:extLst>
          </p:cNvPr>
          <p:cNvSpPr>
            <a:spLocks noChangeArrowheads="1"/>
          </p:cNvSpPr>
          <p:nvPr/>
        </p:nvSpPr>
        <p:spPr bwMode="auto">
          <a:xfrm>
            <a:off x="6054725" y="3773681"/>
            <a:ext cx="2879725" cy="1190625"/>
          </a:xfrm>
          <a:prstGeom prst="roundRect">
            <a:avLst>
              <a:gd name="adj" fmla="val 16667"/>
            </a:avLst>
          </a:prstGeom>
          <a:solidFill>
            <a:schemeClr val="accent3">
              <a:lumMod val="40000"/>
              <a:lumOff val="6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Comprendre, s’exprimer</a:t>
            </a:r>
            <a:b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b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en utilisant </a:t>
            </a:r>
            <a:r>
              <a:rPr kumimoji="0" lang="fr-FR" sz="1600" b="1" i="0" u="none" strike="noStrike" kern="1200" cap="none" spc="0" normalizeH="0" baseline="0" noProof="0" dirty="0">
                <a:ln>
                  <a:noFill/>
                </a:ln>
                <a:solidFill>
                  <a:prstClr val="black"/>
                </a:solidFill>
                <a:effectLst/>
                <a:uLnTx/>
                <a:uFillTx/>
                <a:latin typeface="Calibri"/>
                <a:ea typeface="+mn-ea"/>
                <a:cs typeface="+mn-cs"/>
              </a:rPr>
              <a:t>les langages mathématiques, scientifiques et informatiques</a:t>
            </a:r>
          </a:p>
        </p:txBody>
      </p:sp>
      <p:sp>
        <p:nvSpPr>
          <p:cNvPr id="45" name="AutoShape 34">
            <a:extLst>
              <a:ext uri="{FF2B5EF4-FFF2-40B4-BE49-F238E27FC236}">
                <a16:creationId xmlns="" xmlns:a16="http://schemas.microsoft.com/office/drawing/2014/main" id="{110A58D1-06E8-465D-9469-BA24B30C5579}"/>
              </a:ext>
            </a:extLst>
          </p:cNvPr>
          <p:cNvSpPr>
            <a:spLocks noChangeArrowheads="1"/>
          </p:cNvSpPr>
          <p:nvPr/>
        </p:nvSpPr>
        <p:spPr bwMode="auto">
          <a:xfrm>
            <a:off x="6051550" y="5108769"/>
            <a:ext cx="2879725" cy="919162"/>
          </a:xfrm>
          <a:prstGeom prst="roundRect">
            <a:avLst>
              <a:gd name="adj" fmla="val 16667"/>
            </a:avLst>
          </a:prstGeom>
          <a:solidFill>
            <a:schemeClr val="accent3">
              <a:lumMod val="40000"/>
              <a:lumOff val="6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Comprendre, s’exprimer</a:t>
            </a:r>
            <a:b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br>
            <a:r>
              <a:rPr kumimoji="0" lang="fr-FR"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en utilisant </a:t>
            </a:r>
            <a:r>
              <a:rPr kumimoji="0" lang="fr-FR" sz="1600" b="1" i="0" u="none" strike="noStrike" kern="1200" cap="none" spc="0" normalizeH="0" baseline="0" noProof="0" dirty="0">
                <a:ln>
                  <a:noFill/>
                </a:ln>
                <a:solidFill>
                  <a:prstClr val="black"/>
                </a:solidFill>
                <a:effectLst/>
                <a:uLnTx/>
                <a:uFillTx/>
                <a:latin typeface="Calibri"/>
                <a:ea typeface="+mn-ea"/>
                <a:cs typeface="+mn-cs"/>
              </a:rPr>
              <a:t>les langages</a:t>
            </a:r>
            <a:br>
              <a:rPr kumimoji="0" lang="fr-FR" sz="1600" b="1" i="0" u="none" strike="noStrike" kern="1200" cap="none" spc="0" normalizeH="0" baseline="0" noProof="0" dirty="0">
                <a:ln>
                  <a:noFill/>
                </a:ln>
                <a:solidFill>
                  <a:prstClr val="black"/>
                </a:solidFill>
                <a:effectLst/>
                <a:uLnTx/>
                <a:uFillTx/>
                <a:latin typeface="Calibri"/>
                <a:ea typeface="+mn-ea"/>
                <a:cs typeface="+mn-cs"/>
              </a:rPr>
            </a:br>
            <a:r>
              <a:rPr kumimoji="0" lang="fr-FR" sz="1600" b="1" i="0" u="none" strike="noStrike" kern="1200" cap="none" spc="0" normalizeH="0" baseline="0" noProof="0" dirty="0">
                <a:ln>
                  <a:noFill/>
                </a:ln>
                <a:solidFill>
                  <a:prstClr val="black"/>
                </a:solidFill>
                <a:effectLst/>
                <a:uLnTx/>
                <a:uFillTx/>
                <a:latin typeface="Calibri"/>
                <a:ea typeface="+mn-ea"/>
                <a:cs typeface="+mn-cs"/>
              </a:rPr>
              <a:t>des arts et du corps</a:t>
            </a:r>
          </a:p>
        </p:txBody>
      </p:sp>
      <p:grpSp>
        <p:nvGrpSpPr>
          <p:cNvPr id="46" name="Groupe 45">
            <a:extLst>
              <a:ext uri="{FF2B5EF4-FFF2-40B4-BE49-F238E27FC236}">
                <a16:creationId xmlns="" xmlns:a16="http://schemas.microsoft.com/office/drawing/2014/main" id="{2CBA3A71-4EBB-45D3-B16B-B7EF96FD4097}"/>
              </a:ext>
            </a:extLst>
          </p:cNvPr>
          <p:cNvGrpSpPr>
            <a:grpSpLocks/>
          </p:cNvGrpSpPr>
          <p:nvPr/>
        </p:nvGrpSpPr>
        <p:grpSpPr bwMode="auto">
          <a:xfrm>
            <a:off x="5016500" y="1584519"/>
            <a:ext cx="1047750" cy="3784600"/>
            <a:chOff x="5016500" y="1763713"/>
            <a:chExt cx="1047750" cy="3784600"/>
          </a:xfrm>
        </p:grpSpPr>
        <p:cxnSp>
          <p:nvCxnSpPr>
            <p:cNvPr id="47" name="Connecteur droit avec flèche 46">
              <a:extLst>
                <a:ext uri="{FF2B5EF4-FFF2-40B4-BE49-F238E27FC236}">
                  <a16:creationId xmlns="" xmlns:a16="http://schemas.microsoft.com/office/drawing/2014/main" id="{F295921A-1CBC-4B8E-A1B5-C17DED8DDCFE}"/>
                </a:ext>
              </a:extLst>
            </p:cNvPr>
            <p:cNvCxnSpPr/>
            <p:nvPr/>
          </p:nvCxnSpPr>
          <p:spPr>
            <a:xfrm flipV="1">
              <a:off x="5630863" y="1776413"/>
              <a:ext cx="433387" cy="0"/>
            </a:xfrm>
            <a:prstGeom prst="straightConnector1">
              <a:avLst/>
            </a:prstGeom>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48" name="Connecteur droit avec flèche 47">
              <a:extLst>
                <a:ext uri="{FF2B5EF4-FFF2-40B4-BE49-F238E27FC236}">
                  <a16:creationId xmlns="" xmlns:a16="http://schemas.microsoft.com/office/drawing/2014/main" id="{055C6CD5-70CF-44A9-B90A-68BB219F31FD}"/>
                </a:ext>
              </a:extLst>
            </p:cNvPr>
            <p:cNvCxnSpPr/>
            <p:nvPr/>
          </p:nvCxnSpPr>
          <p:spPr>
            <a:xfrm flipV="1">
              <a:off x="5630863" y="2978150"/>
              <a:ext cx="433387" cy="0"/>
            </a:xfrm>
            <a:prstGeom prst="straightConnector1">
              <a:avLst/>
            </a:prstGeom>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49" name="Connecteur droit avec flèche 48">
              <a:extLst>
                <a:ext uri="{FF2B5EF4-FFF2-40B4-BE49-F238E27FC236}">
                  <a16:creationId xmlns="" xmlns:a16="http://schemas.microsoft.com/office/drawing/2014/main" id="{6CD41523-438C-461E-8ACB-531417FA54D3}"/>
                </a:ext>
              </a:extLst>
            </p:cNvPr>
            <p:cNvCxnSpPr/>
            <p:nvPr/>
          </p:nvCxnSpPr>
          <p:spPr>
            <a:xfrm flipV="1">
              <a:off x="5630863" y="4302125"/>
              <a:ext cx="433387" cy="0"/>
            </a:xfrm>
            <a:prstGeom prst="straightConnector1">
              <a:avLst/>
            </a:prstGeom>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50" name="Connecteur droit avec flèche 49">
              <a:extLst>
                <a:ext uri="{FF2B5EF4-FFF2-40B4-BE49-F238E27FC236}">
                  <a16:creationId xmlns="" xmlns:a16="http://schemas.microsoft.com/office/drawing/2014/main" id="{471111D6-D91A-4C16-A4BA-E3125DA6A66D}"/>
                </a:ext>
              </a:extLst>
            </p:cNvPr>
            <p:cNvCxnSpPr/>
            <p:nvPr/>
          </p:nvCxnSpPr>
          <p:spPr>
            <a:xfrm flipV="1">
              <a:off x="5630863" y="5548313"/>
              <a:ext cx="433387" cy="0"/>
            </a:xfrm>
            <a:prstGeom prst="straightConnector1">
              <a:avLst/>
            </a:prstGeom>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51" name="Connecteur droit 50">
              <a:extLst>
                <a:ext uri="{FF2B5EF4-FFF2-40B4-BE49-F238E27FC236}">
                  <a16:creationId xmlns="" xmlns:a16="http://schemas.microsoft.com/office/drawing/2014/main" id="{A2A591D6-33C1-41B8-9E8E-CD9A7F49259F}"/>
                </a:ext>
              </a:extLst>
            </p:cNvPr>
            <p:cNvCxnSpPr/>
            <p:nvPr/>
          </p:nvCxnSpPr>
          <p:spPr>
            <a:xfrm>
              <a:off x="5630863" y="1763713"/>
              <a:ext cx="0" cy="3779837"/>
            </a:xfrm>
            <a:prstGeom prst="line">
              <a:avLst/>
            </a:prstGeom>
            <a:ln>
              <a:solidFill>
                <a:schemeClr val="accent3">
                  <a:lumMod val="50000"/>
                </a:schemeClr>
              </a:solidFill>
            </a:ln>
          </p:spPr>
          <p:style>
            <a:lnRef idx="2">
              <a:schemeClr val="accent3"/>
            </a:lnRef>
            <a:fillRef idx="0">
              <a:schemeClr val="accent3"/>
            </a:fillRef>
            <a:effectRef idx="1">
              <a:schemeClr val="accent3"/>
            </a:effectRef>
            <a:fontRef idx="minor">
              <a:schemeClr val="tx1"/>
            </a:fontRef>
          </p:style>
        </p:cxnSp>
        <p:cxnSp>
          <p:nvCxnSpPr>
            <p:cNvPr id="52" name="Connecteur droit 51">
              <a:extLst>
                <a:ext uri="{FF2B5EF4-FFF2-40B4-BE49-F238E27FC236}">
                  <a16:creationId xmlns="" xmlns:a16="http://schemas.microsoft.com/office/drawing/2014/main" id="{506DA129-2BBB-46F7-AD9A-4AE2227B26B4}"/>
                </a:ext>
              </a:extLst>
            </p:cNvPr>
            <p:cNvCxnSpPr/>
            <p:nvPr/>
          </p:nvCxnSpPr>
          <p:spPr>
            <a:xfrm>
              <a:off x="5016500" y="2121976"/>
              <a:ext cx="612775" cy="0"/>
            </a:xfrm>
            <a:prstGeom prst="line">
              <a:avLst/>
            </a:prstGeom>
            <a:ln>
              <a:solidFill>
                <a:schemeClr val="accent3">
                  <a:lumMod val="50000"/>
                </a:schemeClr>
              </a:solidFill>
            </a:ln>
          </p:spPr>
          <p:style>
            <a:lnRef idx="2">
              <a:schemeClr val="accent3"/>
            </a:lnRef>
            <a:fillRef idx="0">
              <a:schemeClr val="accent3"/>
            </a:fillRef>
            <a:effectRef idx="1">
              <a:schemeClr val="accent3"/>
            </a:effectRef>
            <a:fontRef idx="minor">
              <a:schemeClr val="tx1"/>
            </a:fontRef>
          </p:style>
        </p:cxnSp>
      </p:grpSp>
      <p:grpSp>
        <p:nvGrpSpPr>
          <p:cNvPr id="4" name="Groupe 3">
            <a:extLst>
              <a:ext uri="{FF2B5EF4-FFF2-40B4-BE49-F238E27FC236}">
                <a16:creationId xmlns="" xmlns:a16="http://schemas.microsoft.com/office/drawing/2014/main" id="{C939710A-FB45-46B4-AAA8-E04EA1DAF8FA}"/>
              </a:ext>
            </a:extLst>
          </p:cNvPr>
          <p:cNvGrpSpPr/>
          <p:nvPr/>
        </p:nvGrpSpPr>
        <p:grpSpPr>
          <a:xfrm>
            <a:off x="42203" y="1152207"/>
            <a:ext cx="5413383" cy="3098618"/>
            <a:chOff x="42203" y="1301362"/>
            <a:chExt cx="5413383" cy="3098618"/>
          </a:xfrm>
        </p:grpSpPr>
        <p:sp>
          <p:nvSpPr>
            <p:cNvPr id="37" name="Ellipse 36">
              <a:extLst>
                <a:ext uri="{FF2B5EF4-FFF2-40B4-BE49-F238E27FC236}">
                  <a16:creationId xmlns="" xmlns:a16="http://schemas.microsoft.com/office/drawing/2014/main" id="{667AA170-DE5D-45D6-B556-0778564CB243}"/>
                </a:ext>
              </a:extLst>
            </p:cNvPr>
            <p:cNvSpPr/>
            <p:nvPr/>
          </p:nvSpPr>
          <p:spPr bwMode="auto">
            <a:xfrm>
              <a:off x="1597409" y="1617789"/>
              <a:ext cx="2601912" cy="2420937"/>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mn-cs"/>
                </a:rPr>
                <a:t>SC3C</a:t>
              </a:r>
            </a:p>
          </p:txBody>
        </p:sp>
        <p:sp>
          <p:nvSpPr>
            <p:cNvPr id="38" name="AutoShape 32">
              <a:extLst>
                <a:ext uri="{FF2B5EF4-FFF2-40B4-BE49-F238E27FC236}">
                  <a16:creationId xmlns="" xmlns:a16="http://schemas.microsoft.com/office/drawing/2014/main" id="{94B3ECD5-3B1B-4B20-A039-8539942EBFA8}"/>
                </a:ext>
              </a:extLst>
            </p:cNvPr>
            <p:cNvSpPr>
              <a:spLocks noChangeArrowheads="1"/>
            </p:cNvSpPr>
            <p:nvPr/>
          </p:nvSpPr>
          <p:spPr bwMode="auto">
            <a:xfrm>
              <a:off x="603230" y="3504630"/>
              <a:ext cx="2222500" cy="895350"/>
            </a:xfrm>
            <a:prstGeom prst="roundRect">
              <a:avLst>
                <a:gd name="adj" fmla="val 16667"/>
              </a:avLst>
            </a:prstGeom>
            <a:solidFill>
              <a:srgbClr val="2E7D92"/>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4. Les systèmes naturels et les systèmes techniques</a:t>
              </a:r>
            </a:p>
          </p:txBody>
        </p:sp>
        <p:sp>
          <p:nvSpPr>
            <p:cNvPr id="39" name="AutoShape 33">
              <a:extLst>
                <a:ext uri="{FF2B5EF4-FFF2-40B4-BE49-F238E27FC236}">
                  <a16:creationId xmlns="" xmlns:a16="http://schemas.microsoft.com/office/drawing/2014/main" id="{9B0AAC23-A402-492B-9A82-4404532F3513}"/>
                </a:ext>
              </a:extLst>
            </p:cNvPr>
            <p:cNvSpPr>
              <a:spLocks noChangeArrowheads="1"/>
            </p:cNvSpPr>
            <p:nvPr/>
          </p:nvSpPr>
          <p:spPr bwMode="auto">
            <a:xfrm>
              <a:off x="42203" y="2390368"/>
              <a:ext cx="2376487" cy="809625"/>
            </a:xfrm>
            <a:prstGeom prst="roundRect">
              <a:avLst>
                <a:gd name="adj" fmla="val 16667"/>
              </a:avLst>
            </a:prstGeom>
            <a:solidFill>
              <a:schemeClr val="accent2">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3. La formation de la personne et du citoyen</a:t>
              </a:r>
              <a:endParaRPr kumimoji="0" lang="fr-FR" sz="1600" b="0" i="1" u="none" strike="noStrike" kern="1200" cap="none" spc="0" normalizeH="0" baseline="0" noProof="0" dirty="0">
                <a:ln>
                  <a:noFill/>
                </a:ln>
                <a:solidFill>
                  <a:prstClr val="white"/>
                </a:solidFill>
                <a:effectLst/>
                <a:uLnTx/>
                <a:uFillTx/>
                <a:latin typeface="Calibri"/>
                <a:ea typeface="+mn-ea"/>
                <a:cs typeface="+mn-cs"/>
              </a:endParaRPr>
            </a:p>
          </p:txBody>
        </p:sp>
        <p:sp>
          <p:nvSpPr>
            <p:cNvPr id="40" name="AutoShape 34">
              <a:extLst>
                <a:ext uri="{FF2B5EF4-FFF2-40B4-BE49-F238E27FC236}">
                  <a16:creationId xmlns="" xmlns:a16="http://schemas.microsoft.com/office/drawing/2014/main" id="{8FA5AF82-EFD9-4F0E-8DEB-80A7745214A5}"/>
                </a:ext>
              </a:extLst>
            </p:cNvPr>
            <p:cNvSpPr>
              <a:spLocks noChangeArrowheads="1"/>
            </p:cNvSpPr>
            <p:nvPr/>
          </p:nvSpPr>
          <p:spPr bwMode="auto">
            <a:xfrm>
              <a:off x="462346" y="1301362"/>
              <a:ext cx="2270125" cy="790575"/>
            </a:xfrm>
            <a:prstGeom prst="roundRect">
              <a:avLst>
                <a:gd name="adj" fmla="val 16667"/>
              </a:avLst>
            </a:prstGeom>
            <a:solidFill>
              <a:srgbClr val="3BA0BB"/>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2. Les méthodes et outils pour apprendre</a:t>
              </a:r>
            </a:p>
          </p:txBody>
        </p:sp>
        <p:sp>
          <p:nvSpPr>
            <p:cNvPr id="41" name="AutoShape 36">
              <a:extLst>
                <a:ext uri="{FF2B5EF4-FFF2-40B4-BE49-F238E27FC236}">
                  <a16:creationId xmlns="" xmlns:a16="http://schemas.microsoft.com/office/drawing/2014/main" id="{EB617258-4C32-4C76-8E43-B683E75775B2}"/>
                </a:ext>
              </a:extLst>
            </p:cNvPr>
            <p:cNvSpPr>
              <a:spLocks noChangeArrowheads="1"/>
            </p:cNvSpPr>
            <p:nvPr/>
          </p:nvSpPr>
          <p:spPr bwMode="auto">
            <a:xfrm>
              <a:off x="3080686" y="3166595"/>
              <a:ext cx="2374900" cy="971550"/>
            </a:xfrm>
            <a:prstGeom prst="roundRect">
              <a:avLst>
                <a:gd name="adj" fmla="val 16667"/>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5. Les représentations du monde et </a:t>
              </a:r>
              <a:br>
                <a:rPr kumimoji="0" lang="fr-FR" sz="1600" b="1" i="0" u="none" strike="noStrike" kern="1200" cap="none" spc="0" normalizeH="0" baseline="0" noProof="0" dirty="0">
                  <a:ln>
                    <a:noFill/>
                  </a:ln>
                  <a:solidFill>
                    <a:prstClr val="white"/>
                  </a:solidFill>
                  <a:effectLst/>
                  <a:uLnTx/>
                  <a:uFillTx/>
                  <a:latin typeface="Calibri"/>
                  <a:ea typeface="+mn-ea"/>
                  <a:cs typeface="+mn-cs"/>
                </a:rPr>
              </a:br>
              <a:r>
                <a:rPr kumimoji="0" lang="fr-FR" sz="1600" b="1" i="0" u="none" strike="noStrike" kern="1200" cap="none" spc="0" normalizeH="0" baseline="0" noProof="0" dirty="0">
                  <a:ln>
                    <a:noFill/>
                  </a:ln>
                  <a:solidFill>
                    <a:prstClr val="white"/>
                  </a:solidFill>
                  <a:effectLst/>
                  <a:uLnTx/>
                  <a:uFillTx/>
                  <a:latin typeface="Calibri"/>
                  <a:ea typeface="+mn-ea"/>
                  <a:cs typeface="+mn-cs"/>
                </a:rPr>
                <a:t>l’activité humaine</a:t>
              </a:r>
              <a:endParaRPr kumimoji="0" lang="fr-FR" sz="1600" b="0" i="1" u="none" strike="noStrike" kern="1200" cap="none" spc="0" normalizeH="0" baseline="0" noProof="0" dirty="0">
                <a:ln>
                  <a:noFill/>
                </a:ln>
                <a:solidFill>
                  <a:prstClr val="white"/>
                </a:solidFill>
                <a:effectLst/>
                <a:uLnTx/>
                <a:uFillTx/>
                <a:latin typeface="Calibri"/>
                <a:ea typeface="+mn-ea"/>
                <a:cs typeface="+mn-cs"/>
              </a:endParaRPr>
            </a:p>
          </p:txBody>
        </p:sp>
        <p:sp>
          <p:nvSpPr>
            <p:cNvPr id="53" name="AutoShape 38">
              <a:extLst>
                <a:ext uri="{FF2B5EF4-FFF2-40B4-BE49-F238E27FC236}">
                  <a16:creationId xmlns="" xmlns:a16="http://schemas.microsoft.com/office/drawing/2014/main" id="{EA2374EB-4901-4C19-B2EE-D1B908CDC183}"/>
                </a:ext>
              </a:extLst>
            </p:cNvPr>
            <p:cNvSpPr>
              <a:spLocks noChangeArrowheads="1"/>
            </p:cNvSpPr>
            <p:nvPr/>
          </p:nvSpPr>
          <p:spPr bwMode="auto">
            <a:xfrm>
              <a:off x="3322085" y="1545555"/>
              <a:ext cx="2105025" cy="863600"/>
            </a:xfrm>
            <a:prstGeom prst="roundRect">
              <a:avLst>
                <a:gd name="adj" fmla="val 16667"/>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1. Les langages pour penser et communiquer</a:t>
              </a:r>
              <a:endParaRPr kumimoji="0" lang="fr-FR" sz="1600" b="0" i="1"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40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36" grpId="0" animBg="1"/>
      <p:bldP spid="42" grpId="0" animBg="1"/>
      <p:bldP spid="43" grpId="0" animBg="1"/>
      <p:bldP spid="44"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007" y="290783"/>
            <a:ext cx="8115722" cy="1286937"/>
          </a:xfrm>
        </p:spPr>
        <p:txBody>
          <a:bodyPr>
            <a:normAutofit fontScale="90000"/>
          </a:bodyPr>
          <a:lstStyle/>
          <a:p>
            <a:r>
              <a:rPr lang="fr-FR" sz="2800" dirty="0">
                <a:solidFill>
                  <a:srgbClr val="002060"/>
                </a:solidFill>
              </a:rPr>
              <a:t>Eléments constituant le référentiel de formation de technologie et les programmes des cycles</a:t>
            </a:r>
          </a:p>
        </p:txBody>
      </p:sp>
      <p:sp>
        <p:nvSpPr>
          <p:cNvPr id="5" name="Espace réservé du numéro de diapositive 4"/>
          <p:cNvSpPr>
            <a:spLocks noGrp="1"/>
          </p:cNvSpPr>
          <p:nvPr>
            <p:ph type="sldNum" sz="quarter" idx="12"/>
          </p:nvPr>
        </p:nvSpPr>
        <p:spPr>
          <a:xfrm>
            <a:off x="8172590" y="5694164"/>
            <a:ext cx="45045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900" b="1" i="0" u="none" strike="noStrike" kern="1200" cap="none" spc="0" normalizeH="0" baseline="0" noProof="0" smtClean="0">
                <a:ln>
                  <a:noFill/>
                </a:ln>
                <a:solidFill>
                  <a:srgbClr val="40404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900" b="1" i="0" u="none" strike="noStrike" kern="1200" cap="none" spc="0" normalizeH="0" baseline="0" noProof="0" dirty="0">
              <a:ln>
                <a:noFill/>
              </a:ln>
              <a:solidFill>
                <a:srgbClr val="404040"/>
              </a:solidFill>
              <a:effectLst/>
              <a:uLnTx/>
              <a:uFillTx/>
              <a:latin typeface="Arial" charset="0"/>
              <a:cs typeface="Arial" charset="0"/>
            </a:endParaRPr>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Rectangle à coins arrondis 2">
            <a:extLst>
              <a:ext uri="{FF2B5EF4-FFF2-40B4-BE49-F238E27FC236}">
                <a16:creationId xmlns="" xmlns:a16="http://schemas.microsoft.com/office/drawing/2014/main" id="{751B939C-875B-4873-B854-D6ABB26F56B7}"/>
              </a:ext>
            </a:extLst>
          </p:cNvPr>
          <p:cNvSpPr>
            <a:spLocks noChangeArrowheads="1"/>
          </p:cNvSpPr>
          <p:nvPr/>
        </p:nvSpPr>
        <p:spPr bwMode="auto">
          <a:xfrm>
            <a:off x="379003" y="2133626"/>
            <a:ext cx="2710765" cy="4082936"/>
          </a:xfrm>
          <a:prstGeom prst="roundRect">
            <a:avLst>
              <a:gd name="adj" fmla="val 16667"/>
            </a:avLst>
          </a:prstGeom>
          <a:solidFill>
            <a:schemeClr val="tx2">
              <a:lumMod val="20000"/>
              <a:lumOff val="80000"/>
            </a:schemeClr>
          </a:solidFill>
          <a:ln w="28575" algn="ctr">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ZoneTexte 4">
            <a:extLst>
              <a:ext uri="{FF2B5EF4-FFF2-40B4-BE49-F238E27FC236}">
                <a16:creationId xmlns="" xmlns:a16="http://schemas.microsoft.com/office/drawing/2014/main" id="{46FE1011-F5C6-4A24-A108-474F2C90174A}"/>
              </a:ext>
            </a:extLst>
          </p:cNvPr>
          <p:cNvSpPr txBox="1">
            <a:spLocks noChangeArrowheads="1"/>
          </p:cNvSpPr>
          <p:nvPr/>
        </p:nvSpPr>
        <p:spPr bwMode="auto">
          <a:xfrm>
            <a:off x="483359" y="2133626"/>
            <a:ext cx="2520889" cy="47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Référentiel de 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Technologie</a:t>
            </a:r>
            <a:endParaRPr kumimoji="0" lang="fr-FR" altLang="fr-F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5" name="Rectangle à coins arrondis 1">
            <a:extLst>
              <a:ext uri="{FF2B5EF4-FFF2-40B4-BE49-F238E27FC236}">
                <a16:creationId xmlns="" xmlns:a16="http://schemas.microsoft.com/office/drawing/2014/main" id="{7F6B82DC-7C23-4120-B0CD-623592C6602C}"/>
              </a:ext>
            </a:extLst>
          </p:cNvPr>
          <p:cNvSpPr>
            <a:spLocks noChangeArrowheads="1"/>
          </p:cNvSpPr>
          <p:nvPr/>
        </p:nvSpPr>
        <p:spPr bwMode="auto">
          <a:xfrm>
            <a:off x="555215" y="2714240"/>
            <a:ext cx="2346016" cy="660196"/>
          </a:xfrm>
          <a:prstGeom prst="roundRect">
            <a:avLst>
              <a:gd name="adj" fmla="val 16667"/>
            </a:avLst>
          </a:prstGeom>
          <a:solidFill>
            <a:srgbClr val="70AD47"/>
          </a:solidFill>
          <a:ln>
            <a:no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a:ea typeface="+mn-ea"/>
                <a:cs typeface="+mn-cs"/>
              </a:rPr>
              <a:t>Compétences travaillées</a:t>
            </a:r>
            <a:endParaRPr kumimoji="0" lang="fr-FR" altLang="fr-FR"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ts val="30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a:ea typeface="+mn-ea"/>
                <a:cs typeface="+mn-cs"/>
              </a:rPr>
              <a:t>Contribution aux domaines                                     du socle</a:t>
            </a:r>
            <a:endParaRPr kumimoji="0" lang="fr-FR" altLang="fr-FR"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à coins arrondis 10">
            <a:extLst>
              <a:ext uri="{FF2B5EF4-FFF2-40B4-BE49-F238E27FC236}">
                <a16:creationId xmlns="" xmlns:a16="http://schemas.microsoft.com/office/drawing/2014/main" id="{28AED2B7-EA03-45EA-8DDB-635FCD98ABC0}"/>
              </a:ext>
            </a:extLst>
          </p:cNvPr>
          <p:cNvSpPr>
            <a:spLocks noChangeArrowheads="1"/>
          </p:cNvSpPr>
          <p:nvPr/>
        </p:nvSpPr>
        <p:spPr bwMode="auto">
          <a:xfrm>
            <a:off x="555215" y="4048062"/>
            <a:ext cx="1251762" cy="1037011"/>
          </a:xfrm>
          <a:prstGeom prst="roundRect">
            <a:avLst>
              <a:gd name="adj" fmla="val 16667"/>
            </a:avLst>
          </a:prstGeom>
          <a:solidFill>
            <a:schemeClr val="accent1">
              <a:lumMod val="75000"/>
            </a:schemeClr>
          </a:solidFill>
          <a:ln>
            <a:no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Connaissances et compétences associées</a:t>
            </a:r>
            <a:endParaRPr kumimoji="0" lang="fr-FR" altLang="fr-F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Rectangle à coins arrondis 36">
            <a:extLst>
              <a:ext uri="{FF2B5EF4-FFF2-40B4-BE49-F238E27FC236}">
                <a16:creationId xmlns="" xmlns:a16="http://schemas.microsoft.com/office/drawing/2014/main" id="{9E2EFD7C-AD9A-4E59-B168-C9CD4ACC60DD}"/>
              </a:ext>
            </a:extLst>
          </p:cNvPr>
          <p:cNvSpPr>
            <a:spLocks noChangeArrowheads="1"/>
          </p:cNvSpPr>
          <p:nvPr/>
        </p:nvSpPr>
        <p:spPr bwMode="auto">
          <a:xfrm>
            <a:off x="545853" y="5199374"/>
            <a:ext cx="2395899" cy="290535"/>
          </a:xfrm>
          <a:prstGeom prst="roundRect">
            <a:avLst>
              <a:gd name="adj" fmla="val 16667"/>
            </a:avLst>
          </a:prstGeom>
          <a:solidFill>
            <a:srgbClr val="00B050"/>
          </a:solidFill>
          <a:ln>
            <a:no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Repères de progressivité</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à coins arrondis 12">
            <a:extLst>
              <a:ext uri="{FF2B5EF4-FFF2-40B4-BE49-F238E27FC236}">
                <a16:creationId xmlns="" xmlns:a16="http://schemas.microsoft.com/office/drawing/2014/main" id="{1D6B7ECB-BF75-4E08-A37E-174383DDC341}"/>
              </a:ext>
            </a:extLst>
          </p:cNvPr>
          <p:cNvSpPr>
            <a:spLocks noChangeArrowheads="1"/>
          </p:cNvSpPr>
          <p:nvPr/>
        </p:nvSpPr>
        <p:spPr bwMode="auto">
          <a:xfrm>
            <a:off x="530272" y="5617366"/>
            <a:ext cx="2395899" cy="387350"/>
          </a:xfrm>
          <a:prstGeom prst="roundRect">
            <a:avLst>
              <a:gd name="adj" fmla="val 16667"/>
            </a:avLst>
          </a:prstGeom>
          <a:solidFill>
            <a:schemeClr val="accent2">
              <a:lumMod val="75000"/>
            </a:schemeClr>
          </a:solidFill>
          <a:ln>
            <a:no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Croisements entre enseignements EPI </a:t>
            </a:r>
            <a:endParaRPr kumimoji="0" lang="fr-FR" altLang="fr-F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 xmlns:a16="http://schemas.microsoft.com/office/drawing/2014/main" id="{4D9E53D6-D429-4190-B429-A19CEBF4CE76}"/>
              </a:ext>
            </a:extLst>
          </p:cNvPr>
          <p:cNvSpPr/>
          <p:nvPr/>
        </p:nvSpPr>
        <p:spPr>
          <a:xfrm>
            <a:off x="3971276" y="2181824"/>
            <a:ext cx="5089289" cy="461665"/>
          </a:xfrm>
          <a:prstGeom prst="rect">
            <a:avLst/>
          </a:prstGeom>
          <a:solidFill>
            <a:schemeClr val="accent5">
              <a:lumMod val="40000"/>
              <a:lumOff val="60000"/>
            </a:schemeClr>
          </a:solidFill>
          <a:ln w="38100">
            <a:solidFill>
              <a:schemeClr val="accent5">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Réaliser, de manière collaborative, le prototype d’un objet ou tout ou partie d’un système technique. </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20" name="Rectangle 19">
            <a:extLst>
              <a:ext uri="{FF2B5EF4-FFF2-40B4-BE49-F238E27FC236}">
                <a16:creationId xmlns="" xmlns:a16="http://schemas.microsoft.com/office/drawing/2014/main" id="{C0E2E213-C28A-44E1-B4A2-4BB3DD2EE497}"/>
              </a:ext>
            </a:extLst>
          </p:cNvPr>
          <p:cNvSpPr/>
          <p:nvPr/>
        </p:nvSpPr>
        <p:spPr>
          <a:xfrm>
            <a:off x="3977855" y="2714057"/>
            <a:ext cx="5089292" cy="1200329"/>
          </a:xfrm>
          <a:prstGeom prst="rect">
            <a:avLst/>
          </a:prstGeom>
          <a:solidFill>
            <a:schemeClr val="accent5">
              <a:lumMod val="20000"/>
              <a:lumOff val="80000"/>
            </a:schemeClr>
          </a:solidFill>
          <a:ln w="38100">
            <a:solidFill>
              <a:schemeClr val="accent1">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Participer à l’organisation de projets, la définition des rôles, la planification (se projeter et anticiper) et aux revues de projet. </a:t>
            </a:r>
          </a:p>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Organisation d’un groupe de projet, rôle des participants, agenda, planning, Gantt, revue de projets. </a:t>
            </a:r>
          </a:p>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Description d’une organisation, des activités, des données, documents et des traitements associés. 	</a:t>
            </a:r>
          </a:p>
        </p:txBody>
      </p:sp>
      <p:sp>
        <p:nvSpPr>
          <p:cNvPr id="21" name="Rectangle 20">
            <a:extLst>
              <a:ext uri="{FF2B5EF4-FFF2-40B4-BE49-F238E27FC236}">
                <a16:creationId xmlns="" xmlns:a16="http://schemas.microsoft.com/office/drawing/2014/main" id="{C33D7257-F828-482E-B62A-5924570B4C04}"/>
              </a:ext>
            </a:extLst>
          </p:cNvPr>
          <p:cNvSpPr/>
          <p:nvPr/>
        </p:nvSpPr>
        <p:spPr>
          <a:xfrm>
            <a:off x="3971276" y="3985432"/>
            <a:ext cx="5089289" cy="461665"/>
          </a:xfrm>
          <a:prstGeom prst="rect">
            <a:avLst/>
          </a:prstGeom>
          <a:solidFill>
            <a:schemeClr val="accent1">
              <a:lumMod val="20000"/>
              <a:lumOff val="80000"/>
            </a:schemeClr>
          </a:solidFill>
          <a:ln w="38100">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Réalisation de projets complets à caractères pluri-technologique et/ou en lien avec le monde professionnel</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(conception, réalisation, validation). 	</a:t>
            </a:r>
          </a:p>
        </p:txBody>
      </p:sp>
      <p:sp>
        <p:nvSpPr>
          <p:cNvPr id="22" name="Rectangle 21">
            <a:hlinkClick r:id="rId2" action="ppaction://hlinksldjump"/>
            <a:extLst>
              <a:ext uri="{FF2B5EF4-FFF2-40B4-BE49-F238E27FC236}">
                <a16:creationId xmlns="" xmlns:a16="http://schemas.microsoft.com/office/drawing/2014/main" id="{724A19DE-A92B-4777-BA45-574502E14E3C}"/>
              </a:ext>
            </a:extLst>
          </p:cNvPr>
          <p:cNvSpPr/>
          <p:nvPr/>
        </p:nvSpPr>
        <p:spPr>
          <a:xfrm>
            <a:off x="3898913" y="1457537"/>
            <a:ext cx="5168234" cy="646331"/>
          </a:xfrm>
          <a:prstGeom prst="rect">
            <a:avLst/>
          </a:prstGeom>
          <a:solidFill>
            <a:schemeClr val="accent3">
              <a:lumMod val="20000"/>
              <a:lumOff val="80000"/>
            </a:schemeClr>
          </a:solidFill>
          <a:ln w="38100">
            <a:solidFill>
              <a:srgbClr val="70AD47"/>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Concevoir, créer, réaliser  </a:t>
            </a:r>
            <a:r>
              <a:rPr kumimoji="0" lang="fr-FR" sz="1200" b="1" i="0" u="none" strike="noStrike" kern="1200" cap="none" spc="0" normalizeH="0" baseline="0" noProof="0" dirty="0">
                <a:ln>
                  <a:noFill/>
                </a:ln>
                <a:solidFill>
                  <a:prstClr val="black"/>
                </a:solidFill>
                <a:effectLst/>
                <a:uLnTx/>
                <a:uFillTx/>
                <a:latin typeface="Calibri"/>
                <a:ea typeface="+mn-ea"/>
                <a:cs typeface="+mn-cs"/>
                <a:sym typeface="Wingdings 3" panose="05040102010807070707" pitchFamily="18" charset="2"/>
              </a:rPr>
              <a:t> C</a:t>
            </a:r>
            <a:r>
              <a:rPr kumimoji="0" lang="fr-FR" sz="1200" b="1" i="0" u="none" strike="noStrike" kern="1200" cap="none" spc="0" normalizeH="0" baseline="0" noProof="0" dirty="0">
                <a:ln>
                  <a:noFill/>
                </a:ln>
                <a:solidFill>
                  <a:prstClr val="black"/>
                </a:solidFill>
                <a:effectLst/>
                <a:uLnTx/>
                <a:uFillTx/>
                <a:latin typeface="Calibri"/>
                <a:ea typeface="+mn-ea"/>
                <a:cs typeface="+mn-cs"/>
              </a:rPr>
              <a:t>ontribution au domaine 4</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Réaliser, de manière collaborative, le prototype ou tout ou                                            partie d’un objet, d’un système technique. </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23" name="Rectangle 22">
            <a:extLst>
              <a:ext uri="{FF2B5EF4-FFF2-40B4-BE49-F238E27FC236}">
                <a16:creationId xmlns="" xmlns:a16="http://schemas.microsoft.com/office/drawing/2014/main" id="{AB5BD22D-C8DE-4219-95C6-AC570CD3FA14}"/>
              </a:ext>
            </a:extLst>
          </p:cNvPr>
          <p:cNvSpPr/>
          <p:nvPr/>
        </p:nvSpPr>
        <p:spPr>
          <a:xfrm>
            <a:off x="3869842" y="5436171"/>
            <a:ext cx="5199379" cy="830997"/>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Exemple EPI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Monde économique et professionnel</a:t>
            </a:r>
            <a:endParaRPr kumimoji="0" lang="fr-FR" sz="12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métiers techniques et leurs évolutions : </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nouveaux métiers, modification des pratiques et des représentations. </a:t>
            </a:r>
            <a:endParaRPr kumimoji="0" lang="fr-FR" sz="12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p:txBody>
      </p:sp>
      <p:sp>
        <p:nvSpPr>
          <p:cNvPr id="24" name="Rectangle 23">
            <a:extLst>
              <a:ext uri="{FF2B5EF4-FFF2-40B4-BE49-F238E27FC236}">
                <a16:creationId xmlns="" xmlns:a16="http://schemas.microsoft.com/office/drawing/2014/main" id="{4AAC98EC-4CE1-4F51-84E4-47466B0BE05A}"/>
              </a:ext>
            </a:extLst>
          </p:cNvPr>
          <p:cNvSpPr/>
          <p:nvPr/>
        </p:nvSpPr>
        <p:spPr>
          <a:xfrm>
            <a:off x="3861190" y="4527590"/>
            <a:ext cx="5205957" cy="830997"/>
          </a:xfrm>
          <a:prstGeom prst="rect">
            <a:avLst/>
          </a:prstGeom>
          <a:solidFill>
            <a:srgbClr val="CCFFCC"/>
          </a:solidFill>
          <a:ln w="38100">
            <a:solidFill>
              <a:srgbClr val="00B05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S’agissant des activités de projet, la conception doit être introduite dès la classe 5</a:t>
            </a:r>
            <a:r>
              <a:rPr kumimoji="0" lang="fr-FR" sz="1200" b="0" i="0" u="none" strike="noStrike" kern="1200" cap="none" spc="0" normalizeH="0" baseline="30000" noProof="0" dirty="0">
                <a:ln>
                  <a:noFill/>
                </a:ln>
                <a:solidFill>
                  <a:prstClr val="black"/>
                </a:solidFill>
                <a:effectLst/>
                <a:uLnTx/>
                <a:uFillTx/>
                <a:latin typeface="Calibri"/>
                <a:ea typeface="+mn-ea"/>
                <a:cs typeface="+mn-cs"/>
              </a:rPr>
              <a:t>e, </a:t>
            </a:r>
            <a:r>
              <a:rPr kumimoji="0" lang="fr-FR" sz="1200" b="0" i="0" u="none" strike="noStrike" kern="1200" cap="none" spc="0" normalizeH="0" baseline="0" noProof="0" dirty="0">
                <a:ln>
                  <a:noFill/>
                </a:ln>
                <a:solidFill>
                  <a:prstClr val="black"/>
                </a:solidFill>
                <a:effectLst/>
                <a:uLnTx/>
                <a:uFillTx/>
                <a:latin typeface="Calibri"/>
                <a:ea typeface="+mn-ea"/>
                <a:cs typeface="+mn-cs"/>
              </a:rPr>
              <a:t>mais de façon progressive et modeste sur des projets simples. Des projets complets (conception, réalisation, validation) sont attendus en classe de 3</a:t>
            </a:r>
            <a:r>
              <a:rPr kumimoji="0" lang="fr-FR" sz="1200" b="0" i="0" u="none" strike="noStrike" kern="1200" cap="none" spc="0" normalizeH="0" baseline="30000" noProof="0" dirty="0">
                <a:ln>
                  <a:noFill/>
                </a:ln>
                <a:solidFill>
                  <a:prstClr val="black"/>
                </a:solidFill>
                <a:effectLst/>
                <a:uLnTx/>
                <a:uFillTx/>
                <a:latin typeface="Calibri"/>
                <a:ea typeface="+mn-ea"/>
                <a:cs typeface="+mn-cs"/>
              </a:rPr>
              <a:t>e</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Les projets à caractère pluri-</a:t>
            </a:r>
            <a:r>
              <a:rPr kumimoji="0" lang="fr-FR" sz="1200" b="1" i="0" u="none" strike="noStrike" kern="1200" cap="none" spc="0" normalizeH="0" baseline="0" noProof="0" dirty="0" err="1">
                <a:ln>
                  <a:noFill/>
                </a:ln>
                <a:solidFill>
                  <a:prstClr val="black"/>
                </a:solidFill>
                <a:effectLst/>
                <a:uLnTx/>
                <a:uFillTx/>
                <a:latin typeface="Calibri"/>
                <a:ea typeface="+mn-ea"/>
                <a:cs typeface="+mn-cs"/>
              </a:rPr>
              <a:t>technlogique</a:t>
            </a:r>
            <a:r>
              <a:rPr kumimoji="0" lang="fr-FR" sz="1200" b="1" i="0" u="none" strike="noStrike" kern="1200" cap="none" spc="0" normalizeH="0" baseline="0" noProof="0" dirty="0">
                <a:ln>
                  <a:noFill/>
                </a:ln>
                <a:solidFill>
                  <a:prstClr val="black"/>
                </a:solidFill>
                <a:effectLst/>
                <a:uLnTx/>
                <a:uFillTx/>
                <a:latin typeface="Calibri"/>
                <a:ea typeface="+mn-ea"/>
                <a:cs typeface="+mn-cs"/>
              </a:rPr>
              <a:t> sont principalement conduits en 3</a:t>
            </a:r>
            <a:r>
              <a:rPr kumimoji="0" lang="fr-FR" sz="1200" b="1" i="0" u="none" strike="noStrike" kern="1200" cap="none" spc="0" normalizeH="0" baseline="30000" noProof="0" dirty="0">
                <a:ln>
                  <a:noFill/>
                </a:ln>
                <a:solidFill>
                  <a:prstClr val="black"/>
                </a:solidFill>
                <a:effectLst/>
                <a:uLnTx/>
                <a:uFillTx/>
                <a:latin typeface="Calibri"/>
                <a:ea typeface="+mn-ea"/>
                <a:cs typeface="+mn-cs"/>
              </a:rPr>
              <a:t>e</a:t>
            </a: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fr-FR" sz="1200" b="1" i="0" u="none" strike="noStrike" kern="1200" cap="none" spc="0" normalizeH="0" baseline="0" noProof="0" dirty="0">
              <a:ln>
                <a:noFill/>
              </a:ln>
              <a:solidFill>
                <a:srgbClr val="000000"/>
              </a:solidFill>
              <a:effectLst/>
              <a:uLnTx/>
              <a:uFillTx/>
              <a:latin typeface="Wingdings" panose="05000000000000000000" pitchFamily="2" charset="2"/>
              <a:ea typeface="+mn-ea"/>
              <a:cs typeface="+mn-cs"/>
            </a:endParaRPr>
          </a:p>
        </p:txBody>
      </p:sp>
      <p:cxnSp>
        <p:nvCxnSpPr>
          <p:cNvPr id="25" name="Connecteur droit 24">
            <a:extLst>
              <a:ext uri="{FF2B5EF4-FFF2-40B4-BE49-F238E27FC236}">
                <a16:creationId xmlns="" xmlns:a16="http://schemas.microsoft.com/office/drawing/2014/main" id="{413D4522-793E-44CD-9DCF-D69579722C68}"/>
              </a:ext>
            </a:extLst>
          </p:cNvPr>
          <p:cNvCxnSpPr>
            <a:cxnSpLocks/>
          </p:cNvCxnSpPr>
          <p:nvPr/>
        </p:nvCxnSpPr>
        <p:spPr>
          <a:xfrm flipH="1">
            <a:off x="3892334" y="2181824"/>
            <a:ext cx="0" cy="226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Connecteur : en arc 25">
            <a:extLst>
              <a:ext uri="{FF2B5EF4-FFF2-40B4-BE49-F238E27FC236}">
                <a16:creationId xmlns="" xmlns:a16="http://schemas.microsoft.com/office/drawing/2014/main" id="{CAB28958-1973-4C8A-96BA-634401BA9636}"/>
              </a:ext>
            </a:extLst>
          </p:cNvPr>
          <p:cNvCxnSpPr>
            <a:cxnSpLocks/>
          </p:cNvCxnSpPr>
          <p:nvPr/>
        </p:nvCxnSpPr>
        <p:spPr>
          <a:xfrm flipV="1">
            <a:off x="2846366" y="1818932"/>
            <a:ext cx="1045968" cy="947668"/>
          </a:xfrm>
          <a:prstGeom prst="curvedConnector3">
            <a:avLst/>
          </a:prstGeom>
          <a:ln w="34925">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7" name="Connecteur : en arc 26">
            <a:extLst>
              <a:ext uri="{FF2B5EF4-FFF2-40B4-BE49-F238E27FC236}">
                <a16:creationId xmlns="" xmlns:a16="http://schemas.microsoft.com/office/drawing/2014/main" id="{D4DEAE26-17F9-4FD5-B596-970AB01796F2}"/>
              </a:ext>
            </a:extLst>
          </p:cNvPr>
          <p:cNvCxnSpPr>
            <a:cxnSpLocks/>
            <a:stCxn id="32" idx="3"/>
            <a:endCxn id="19" idx="1"/>
          </p:cNvCxnSpPr>
          <p:nvPr/>
        </p:nvCxnSpPr>
        <p:spPr>
          <a:xfrm flipV="1">
            <a:off x="2901231" y="2412657"/>
            <a:ext cx="1070045" cy="1296868"/>
          </a:xfrm>
          <a:prstGeom prst="curvedConnector3">
            <a:avLst>
              <a:gd name="adj1"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 en arc 27">
            <a:extLst>
              <a:ext uri="{FF2B5EF4-FFF2-40B4-BE49-F238E27FC236}">
                <a16:creationId xmlns="" xmlns:a16="http://schemas.microsoft.com/office/drawing/2014/main" id="{8E9DB49A-ABD2-4263-A11E-E59987C05AD6}"/>
              </a:ext>
            </a:extLst>
          </p:cNvPr>
          <p:cNvCxnSpPr>
            <a:cxnSpLocks/>
          </p:cNvCxnSpPr>
          <p:nvPr/>
        </p:nvCxnSpPr>
        <p:spPr>
          <a:xfrm flipV="1">
            <a:off x="1806977" y="3659725"/>
            <a:ext cx="2170878" cy="553751"/>
          </a:xfrm>
          <a:prstGeom prst="curvedConnector3">
            <a:avLst>
              <a:gd name="adj1" fmla="val 50000"/>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eur : en arc 28">
            <a:extLst>
              <a:ext uri="{FF2B5EF4-FFF2-40B4-BE49-F238E27FC236}">
                <a16:creationId xmlns="" xmlns:a16="http://schemas.microsoft.com/office/drawing/2014/main" id="{5DBEBDEA-6A0D-4047-B1BB-9A7F31526AC5}"/>
              </a:ext>
            </a:extLst>
          </p:cNvPr>
          <p:cNvCxnSpPr>
            <a:cxnSpLocks/>
          </p:cNvCxnSpPr>
          <p:nvPr/>
        </p:nvCxnSpPr>
        <p:spPr>
          <a:xfrm flipV="1">
            <a:off x="2901231" y="4273609"/>
            <a:ext cx="1051510" cy="292958"/>
          </a:xfrm>
          <a:prstGeom prst="curvedConnector3">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Connecteur : en arc 29">
            <a:extLst>
              <a:ext uri="{FF2B5EF4-FFF2-40B4-BE49-F238E27FC236}">
                <a16:creationId xmlns="" xmlns:a16="http://schemas.microsoft.com/office/drawing/2014/main" id="{AB0F4A3B-E8D5-45A7-8FAC-A72D3D3166A5}"/>
              </a:ext>
            </a:extLst>
          </p:cNvPr>
          <p:cNvCxnSpPr>
            <a:cxnSpLocks/>
            <a:stCxn id="17" idx="3"/>
            <a:endCxn id="24" idx="1"/>
          </p:cNvCxnSpPr>
          <p:nvPr/>
        </p:nvCxnSpPr>
        <p:spPr>
          <a:xfrm flipV="1">
            <a:off x="2941752" y="4943089"/>
            <a:ext cx="919438" cy="401553"/>
          </a:xfrm>
          <a:prstGeom prst="curved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eur : en arc 30">
            <a:extLst>
              <a:ext uri="{FF2B5EF4-FFF2-40B4-BE49-F238E27FC236}">
                <a16:creationId xmlns="" xmlns:a16="http://schemas.microsoft.com/office/drawing/2014/main" id="{B9DB3C37-A65F-4655-8905-BD2CED5F2723}"/>
              </a:ext>
            </a:extLst>
          </p:cNvPr>
          <p:cNvCxnSpPr>
            <a:cxnSpLocks/>
            <a:stCxn id="18" idx="3"/>
            <a:endCxn id="23" idx="1"/>
          </p:cNvCxnSpPr>
          <p:nvPr/>
        </p:nvCxnSpPr>
        <p:spPr>
          <a:xfrm>
            <a:off x="2926171" y="5811041"/>
            <a:ext cx="943671" cy="40629"/>
          </a:xfrm>
          <a:prstGeom prst="curvedConnector3">
            <a:avLst>
              <a:gd name="adj1" fmla="val 50000"/>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à coins arrondis 5">
            <a:extLst>
              <a:ext uri="{FF2B5EF4-FFF2-40B4-BE49-F238E27FC236}">
                <a16:creationId xmlns="" xmlns:a16="http://schemas.microsoft.com/office/drawing/2014/main" id="{FAF9BF0E-3DDC-4AAC-88D2-15F46F04725B}"/>
              </a:ext>
            </a:extLst>
          </p:cNvPr>
          <p:cNvSpPr>
            <a:spLocks noChangeArrowheads="1"/>
          </p:cNvSpPr>
          <p:nvPr/>
        </p:nvSpPr>
        <p:spPr bwMode="auto">
          <a:xfrm>
            <a:off x="555215" y="3490547"/>
            <a:ext cx="2346016" cy="437956"/>
          </a:xfrm>
          <a:prstGeom prst="roundRect">
            <a:avLst>
              <a:gd name="adj" fmla="val 16667"/>
            </a:avLst>
          </a:prstGeom>
          <a:solidFill>
            <a:schemeClr val="accent5">
              <a:lumMod val="75000"/>
            </a:schemeClr>
          </a:solidFill>
          <a:ln>
            <a:no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Attendus en fin de cycle</a:t>
            </a:r>
            <a:endParaRPr kumimoji="0" lang="fr-FR" altLang="fr-F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à coins arrondis 11">
            <a:extLst>
              <a:ext uri="{FF2B5EF4-FFF2-40B4-BE49-F238E27FC236}">
                <a16:creationId xmlns="" xmlns:a16="http://schemas.microsoft.com/office/drawing/2014/main" id="{B0FF48E3-BCDC-4BDD-B480-8D267CCE1505}"/>
              </a:ext>
            </a:extLst>
          </p:cNvPr>
          <p:cNvSpPr>
            <a:spLocks noChangeArrowheads="1"/>
          </p:cNvSpPr>
          <p:nvPr/>
        </p:nvSpPr>
        <p:spPr bwMode="auto">
          <a:xfrm>
            <a:off x="1899074" y="4051193"/>
            <a:ext cx="1002157" cy="1040458"/>
          </a:xfrm>
          <a:prstGeom prst="roundRect">
            <a:avLst>
              <a:gd name="adj" fmla="val 16667"/>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Situations, activités, ressources pour l’élève</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 xmlns:a16="http://schemas.microsoft.com/office/drawing/2014/main" id="{78B7E4D8-C61D-4927-A092-8D8F286BACBA}"/>
              </a:ext>
            </a:extLst>
          </p:cNvPr>
          <p:cNvSpPr/>
          <p:nvPr/>
        </p:nvSpPr>
        <p:spPr>
          <a:xfrm>
            <a:off x="83431" y="1426759"/>
            <a:ext cx="3557962"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Exemple Thématique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Design, innovation et créativité </a:t>
            </a:r>
            <a:endParaRPr kumimoji="0" lang="fr-FR" sz="2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35" name="Rectangle à coins arrondis 36">
            <a:extLst>
              <a:ext uri="{FF2B5EF4-FFF2-40B4-BE49-F238E27FC236}">
                <a16:creationId xmlns="" xmlns:a16="http://schemas.microsoft.com/office/drawing/2014/main" id="{32057797-064D-4150-9584-3E321F46044C}"/>
              </a:ext>
            </a:extLst>
          </p:cNvPr>
          <p:cNvSpPr>
            <a:spLocks noChangeArrowheads="1"/>
          </p:cNvSpPr>
          <p:nvPr/>
        </p:nvSpPr>
        <p:spPr bwMode="auto">
          <a:xfrm>
            <a:off x="630203" y="6098350"/>
            <a:ext cx="2176531" cy="606905"/>
          </a:xfrm>
          <a:prstGeom prst="roundRect">
            <a:avLst>
              <a:gd name="adj" fmla="val 16667"/>
            </a:avLst>
          </a:prstGeom>
          <a:solidFill>
            <a:srgbClr val="CCFFCC"/>
          </a:solidFill>
          <a:ln>
            <a:solidFill>
              <a:srgbClr val="00B050"/>
            </a:solidFill>
          </a:ln>
          <a:effectLst>
            <a:outerShdw blurRad="57150"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Repères de progressivité  mentionnés uniquement  dans le programme de collège</a:t>
            </a:r>
            <a:endParaRPr kumimoji="0" lang="fr-FR" altLang="fr-FR"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 coins arrondis 35">
            <a:extLst>
              <a:ext uri="{FF2B5EF4-FFF2-40B4-BE49-F238E27FC236}">
                <a16:creationId xmlns="" xmlns:a16="http://schemas.microsoft.com/office/drawing/2014/main" id="{AF95DBE4-53BF-46D4-B42B-E769B7940E2B}"/>
              </a:ext>
            </a:extLst>
          </p:cNvPr>
          <p:cNvSpPr/>
          <p:nvPr/>
        </p:nvSpPr>
        <p:spPr>
          <a:xfrm>
            <a:off x="7878401" y="1294615"/>
            <a:ext cx="1225595" cy="707886"/>
          </a:xfrm>
          <a:prstGeom prst="roundRect">
            <a:avLst/>
          </a:prstGeom>
          <a:solidFill>
            <a:srgbClr val="CC33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bilan cycle 4, DNB</a:t>
            </a:r>
          </a:p>
        </p:txBody>
      </p:sp>
      <p:cxnSp>
        <p:nvCxnSpPr>
          <p:cNvPr id="37" name="Connecteur droit avec flèche 36">
            <a:extLst>
              <a:ext uri="{FF2B5EF4-FFF2-40B4-BE49-F238E27FC236}">
                <a16:creationId xmlns="" xmlns:a16="http://schemas.microsoft.com/office/drawing/2014/main" id="{2F2768A7-5B83-4FEB-929B-1B8EA8DC06FF}"/>
              </a:ext>
            </a:extLst>
          </p:cNvPr>
          <p:cNvCxnSpPr>
            <a:cxnSpLocks/>
          </p:cNvCxnSpPr>
          <p:nvPr/>
        </p:nvCxnSpPr>
        <p:spPr>
          <a:xfrm flipV="1">
            <a:off x="8937729" y="1946366"/>
            <a:ext cx="0" cy="2484000"/>
          </a:xfrm>
          <a:prstGeom prst="straightConnector1">
            <a:avLst/>
          </a:prstGeom>
          <a:ln w="666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 xmlns:a16="http://schemas.microsoft.com/office/drawing/2014/main" id="{9D981EC2-56A5-4C3B-AA84-E7144D61CB18}"/>
              </a:ext>
            </a:extLst>
          </p:cNvPr>
          <p:cNvSpPr/>
          <p:nvPr/>
        </p:nvSpPr>
        <p:spPr>
          <a:xfrm>
            <a:off x="2800471" y="1077283"/>
            <a:ext cx="1282792" cy="59486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a:ea typeface="+mn-ea"/>
                <a:cs typeface="+mn-cs"/>
              </a:rPr>
              <a:t>SC3C</a:t>
            </a:r>
          </a:p>
        </p:txBody>
      </p:sp>
    </p:spTree>
    <p:extLst>
      <p:ext uri="{BB962C8B-B14F-4D97-AF65-F5344CB8AC3E}">
        <p14:creationId xmlns:p14="http://schemas.microsoft.com/office/powerpoint/2010/main" val="39451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006" y="203101"/>
            <a:ext cx="8269707" cy="1286937"/>
          </a:xfrm>
        </p:spPr>
        <p:txBody>
          <a:bodyPr>
            <a:normAutofit/>
          </a:bodyPr>
          <a:lstStyle/>
          <a:p>
            <a:r>
              <a:rPr lang="fr-FR" sz="2800" dirty="0">
                <a:solidFill>
                  <a:srgbClr val="002060"/>
                </a:solidFill>
              </a:rPr>
              <a:t>Evaluer les compétences travaillées et suivre la progression des élèves</a:t>
            </a:r>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5" name="Image 44">
            <a:hlinkClick r:id="rId2" action="ppaction://hlinkfile"/>
            <a:extLst>
              <a:ext uri="{FF2B5EF4-FFF2-40B4-BE49-F238E27FC236}">
                <a16:creationId xmlns="" xmlns:a16="http://schemas.microsoft.com/office/drawing/2014/main" id="{A0796A81-BDAC-4174-A13B-523145A8329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5042" y="1490038"/>
            <a:ext cx="6361656" cy="4308301"/>
          </a:xfrm>
          <a:prstGeom prst="rect">
            <a:avLst/>
          </a:prstGeom>
          <a:ln w="22225">
            <a:solidFill>
              <a:schemeClr val="accent1">
                <a:lumMod val="75000"/>
              </a:schemeClr>
            </a:solidFill>
          </a:ln>
        </p:spPr>
      </p:pic>
      <p:sp>
        <p:nvSpPr>
          <p:cNvPr id="3" name="ZoneTexte 2">
            <a:extLst>
              <a:ext uri="{FF2B5EF4-FFF2-40B4-BE49-F238E27FC236}">
                <a16:creationId xmlns="" xmlns:a16="http://schemas.microsoft.com/office/drawing/2014/main" id="{17C7FFC3-75E5-4F15-9D2F-97A60276FC4E}"/>
              </a:ext>
            </a:extLst>
          </p:cNvPr>
          <p:cNvSpPr txBox="1"/>
          <p:nvPr/>
        </p:nvSpPr>
        <p:spPr>
          <a:xfrm rot="20360273">
            <a:off x="1831190" y="2835085"/>
            <a:ext cx="3968360" cy="646331"/>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Exemple d’outil d’organisation de l’enseignement de la technologie</a:t>
            </a:r>
          </a:p>
        </p:txBody>
      </p:sp>
      <p:sp>
        <p:nvSpPr>
          <p:cNvPr id="13" name="Rectangle 12">
            <a:extLst>
              <a:ext uri="{FF2B5EF4-FFF2-40B4-BE49-F238E27FC236}">
                <a16:creationId xmlns="" xmlns:a16="http://schemas.microsoft.com/office/drawing/2014/main" id="{F22B500B-03DC-4DD1-BBC1-D7BDA4894561}"/>
              </a:ext>
            </a:extLst>
          </p:cNvPr>
          <p:cNvSpPr/>
          <p:nvPr/>
        </p:nvSpPr>
        <p:spPr>
          <a:xfrm>
            <a:off x="1647217" y="1801681"/>
            <a:ext cx="7319897" cy="4445576"/>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just" defTabSz="914400" rtl="0" eaLnBrk="1" fontAlgn="base" latinLnBrk="0" hangingPunct="1">
              <a:lnSpc>
                <a:spcPct val="115000"/>
              </a:lnSpc>
              <a:spcBef>
                <a:spcPts val="30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Nécessité</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constituer</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des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outils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suivi</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pour :</a:t>
            </a: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recenser</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les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activités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et </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les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compétences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travaillées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au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cours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des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projets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planifier</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les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activités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projets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établir</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la progression des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apprentissages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au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cours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l’année</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troisième</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prépa</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-métiers.,</a:t>
            </a: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analyser</a:t>
            </a:r>
            <a:r>
              <a:rPr kumimoji="0" lang="fr-FR" sz="1800" b="0" i="0" u="none" strike="noStrike" kern="1200" cap="none" spc="0" normalizeH="0" baseline="0" noProof="0" dirty="0">
                <a:ln>
                  <a:noFill/>
                </a:ln>
                <a:solidFill>
                  <a:prstClr val="black"/>
                </a:solidFill>
                <a:effectLst/>
                <a:uLnTx/>
                <a:uFillTx/>
                <a:latin typeface="Calibri"/>
                <a:ea typeface="+mn-ea"/>
                <a:cs typeface="+mn-cs"/>
              </a:rPr>
              <a:t> des données pour permettre </a:t>
            </a:r>
            <a:r>
              <a:rPr kumimoji="0" lang="fr-FR" sz="1800" b="1" i="0" u="none" strike="noStrike" kern="1200" cap="none" spc="0" normalizeH="0" baseline="0" noProof="0" dirty="0">
                <a:ln>
                  <a:noFill/>
                </a:ln>
                <a:solidFill>
                  <a:prstClr val="black"/>
                </a:solidFill>
                <a:effectLst/>
                <a:uLnTx/>
                <a:uFillTx/>
                <a:latin typeface="Calibri"/>
                <a:ea typeface="+mn-ea"/>
                <a:cs typeface="+mn-cs"/>
              </a:rPr>
              <a:t>l’évaluation des besoins</a:t>
            </a:r>
            <a:r>
              <a:rPr kumimoji="0" lang="fr-FR" sz="1800" b="0" i="0" u="none" strike="noStrike" kern="1200" cap="none" spc="0" normalizeH="0" baseline="0" noProof="0" dirty="0">
                <a:ln>
                  <a:noFill/>
                </a:ln>
                <a:solidFill>
                  <a:prstClr val="black"/>
                </a:solidFill>
                <a:effectLst/>
                <a:uLnTx/>
                <a:uFillTx/>
                <a:latin typeface="Calibri"/>
                <a:ea typeface="+mn-ea"/>
                <a:cs typeface="+mn-cs"/>
              </a:rPr>
              <a:t>, des progrès et du degré d’acquisition des savoirs et des compétences,</a:t>
            </a:r>
            <a:endParaRPr kumimoji="0" lang="fr-FR"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analyser les réussites et les erreurs, concevoir et mettre en œuvre </a:t>
            </a:r>
            <a:r>
              <a:rPr kumimoji="0" lang="fr-FR" sz="1800" b="0" i="0" u="none" strike="noStrike" kern="1200" cap="none" spc="0" normalizeH="0" baseline="0" noProof="0" dirty="0">
                <a:ln>
                  <a:noFill/>
                </a:ln>
                <a:solidFill>
                  <a:prstClr val="black"/>
                </a:solidFill>
                <a:effectLst/>
                <a:uLnTx/>
                <a:uFillTx/>
                <a:latin typeface="Calibri"/>
                <a:ea typeface="+mn-ea"/>
                <a:cs typeface="+mn-cs"/>
              </a:rPr>
              <a:t>des activités de </a:t>
            </a:r>
            <a:r>
              <a:rPr kumimoji="0" lang="fr-FR" sz="1800" b="1" i="0" u="none" strike="noStrike" kern="1200" cap="none" spc="0" normalizeH="0" baseline="0" noProof="0" dirty="0">
                <a:ln>
                  <a:noFill/>
                </a:ln>
                <a:solidFill>
                  <a:prstClr val="black"/>
                </a:solidFill>
                <a:effectLst/>
                <a:uLnTx/>
                <a:uFillTx/>
                <a:latin typeface="Calibri"/>
                <a:ea typeface="+mn-ea"/>
                <a:cs typeface="+mn-cs"/>
              </a:rPr>
              <a:t>remédiation </a:t>
            </a:r>
            <a:r>
              <a:rPr kumimoji="0" lang="fr-FR" sz="1800" b="0" i="0" u="none" strike="noStrike" kern="1200" cap="none" spc="0" normalizeH="0" baseline="0" noProof="0" dirty="0">
                <a:ln>
                  <a:noFill/>
                </a:ln>
                <a:solidFill>
                  <a:prstClr val="black"/>
                </a:solidFill>
                <a:effectLst/>
                <a:uLnTx/>
                <a:uFillTx/>
                <a:latin typeface="Calibri"/>
                <a:ea typeface="+mn-ea"/>
                <a:cs typeface="+mn-cs"/>
              </a:rPr>
              <a:t>et de </a:t>
            </a:r>
            <a:r>
              <a:rPr kumimoji="0" lang="fr-FR" sz="1800" b="1" i="0" u="none" strike="noStrike" kern="1200" cap="none" spc="0" normalizeH="0" baseline="0" noProof="0" dirty="0">
                <a:ln>
                  <a:noFill/>
                </a:ln>
                <a:solidFill>
                  <a:prstClr val="black"/>
                </a:solidFill>
                <a:effectLst/>
                <a:uLnTx/>
                <a:uFillTx/>
                <a:latin typeface="Calibri"/>
                <a:ea typeface="+mn-ea"/>
                <a:cs typeface="+mn-cs"/>
              </a:rPr>
              <a:t>consolidation</a:t>
            </a:r>
            <a:r>
              <a:rPr kumimoji="0" lang="fr-FR" sz="1800" b="0" i="0" u="none" strike="noStrike" kern="1200" cap="none" spc="0" normalizeH="0" baseline="0" noProof="0" dirty="0">
                <a:ln>
                  <a:noFill/>
                </a:ln>
                <a:solidFill>
                  <a:prstClr val="black"/>
                </a:solidFill>
                <a:effectLst/>
                <a:uLnTx/>
                <a:uFillTx/>
                <a:latin typeface="Calibri"/>
                <a:ea typeface="+mn-ea"/>
                <a:cs typeface="+mn-cs"/>
              </a:rPr>
              <a:t> des acquis,</a:t>
            </a: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ttester</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la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maîtrise</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des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compétences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travaillées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pour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contribuer</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à la </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validation des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huit</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composantes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des cinq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domaines</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du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socle</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commun</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de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connaissances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de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compétences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et de culture,</a:t>
            </a:r>
          </a:p>
          <a:p>
            <a:pPr marL="285750" marR="0" lvl="0" indent="-285750" algn="just" defTabSz="914400" rtl="0" eaLnBrk="1" fontAlgn="base" latinLnBrk="0" hangingPunct="1">
              <a:lnSpc>
                <a:spcPct val="115000"/>
              </a:lnSpc>
              <a:spcBef>
                <a:spcPts val="300"/>
              </a:spcBef>
              <a:spcAft>
                <a:spcPts val="0"/>
              </a:spcAft>
              <a:buClrTx/>
              <a:buSzTx/>
              <a:buFont typeface="Wingdings 3" panose="05040102010807070707" pitchFamily="18" charset="2"/>
              <a:buChar char=""/>
              <a:tabLst/>
              <a:defRPr/>
            </a:pP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assurer le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suivi</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individuel</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élève</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et le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suivi</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global de la </a:t>
            </a:r>
            <a:r>
              <a:rPr kumimoji="0" lang="en-US" sz="1800" b="1"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classe</a:t>
            </a:r>
            <a:r>
              <a:rPr kumimoji="0" lang="en-US"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des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compétences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travaillées</a:t>
            </a:r>
            <a:r>
              <a:rPr kumimoji="0" lang="en-US" sz="18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
            </a:r>
          </a:p>
        </p:txBody>
      </p:sp>
      <p:sp>
        <p:nvSpPr>
          <p:cNvPr id="49" name="Ellipse 48">
            <a:extLst>
              <a:ext uri="{FF2B5EF4-FFF2-40B4-BE49-F238E27FC236}">
                <a16:creationId xmlns="" xmlns:a16="http://schemas.microsoft.com/office/drawing/2014/main" id="{81767D58-73BB-4098-8D44-C4EC425F890A}"/>
              </a:ext>
            </a:extLst>
          </p:cNvPr>
          <p:cNvSpPr/>
          <p:nvPr/>
        </p:nvSpPr>
        <p:spPr>
          <a:xfrm>
            <a:off x="6190686" y="1276912"/>
            <a:ext cx="1282792" cy="59486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a:ea typeface="+mn-ea"/>
                <a:cs typeface="+mn-cs"/>
              </a:rPr>
              <a:t>SC3C</a:t>
            </a:r>
          </a:p>
        </p:txBody>
      </p:sp>
    </p:spTree>
    <p:extLst>
      <p:ext uri="{BB962C8B-B14F-4D97-AF65-F5344CB8AC3E}">
        <p14:creationId xmlns:p14="http://schemas.microsoft.com/office/powerpoint/2010/main" val="27829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314090"/>
            <a:ext cx="5590311" cy="2006323"/>
          </a:xfrm>
        </p:spPr>
        <p:txBody>
          <a:bodyPr/>
          <a:lstStyle/>
          <a:p>
            <a:r>
              <a:rPr lang="fr-FR" dirty="0" smtClean="0"/>
              <a:t>Vade </a:t>
            </a:r>
            <a:r>
              <a:rPr lang="fr-FR" dirty="0" err="1" smtClean="0"/>
              <a:t>mecum</a:t>
            </a:r>
            <a:r>
              <a:rPr lang="fr-FR" dirty="0" smtClean="0"/>
              <a:t> </a:t>
            </a:r>
            <a:br>
              <a:rPr lang="fr-FR" dirty="0" smtClean="0"/>
            </a:br>
            <a:r>
              <a:rPr lang="fr-FR" dirty="0" smtClean="0"/>
              <a:t>et </a:t>
            </a:r>
            <a:r>
              <a:rPr lang="fr-FR" dirty="0" err="1" smtClean="0"/>
              <a:t>m@gistère</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33</a:t>
            </a:fld>
            <a:endParaRPr lang="fr-FR" dirty="0"/>
          </a:p>
        </p:txBody>
      </p:sp>
      <p:sp>
        <p:nvSpPr>
          <p:cNvPr id="4" name="Espace réservé du texte 3"/>
          <p:cNvSpPr>
            <a:spLocks noGrp="1"/>
          </p:cNvSpPr>
          <p:nvPr>
            <p:ph type="body" sz="quarter" idx="13"/>
          </p:nvPr>
        </p:nvSpPr>
        <p:spPr>
          <a:xfrm>
            <a:off x="3011069" y="2492680"/>
            <a:ext cx="5590006" cy="3442984"/>
          </a:xfrm>
        </p:spPr>
        <p:txBody>
          <a:bodyPr>
            <a:normAutofit fontScale="92500" lnSpcReduction="10000"/>
          </a:bodyPr>
          <a:lstStyle/>
          <a:p>
            <a:r>
              <a:rPr lang="fr-FR" b="1" dirty="0"/>
              <a:t>Module 1 : </a:t>
            </a:r>
            <a:r>
              <a:rPr lang="fr-FR" b="1" dirty="0" smtClean="0"/>
              <a:t>Développer </a:t>
            </a:r>
            <a:r>
              <a:rPr lang="fr-FR" b="1" dirty="0"/>
              <a:t>des pratiques pédagogiques au profit des élèves </a:t>
            </a:r>
            <a:r>
              <a:rPr lang="fr-FR" b="1" dirty="0" smtClean="0"/>
              <a:t>de </a:t>
            </a:r>
            <a:r>
              <a:rPr lang="fr-FR" b="1" dirty="0"/>
              <a:t>3</a:t>
            </a:r>
            <a:r>
              <a:rPr lang="fr-FR" b="1" baseline="30000" dirty="0"/>
              <a:t>e</a:t>
            </a:r>
            <a:r>
              <a:rPr lang="fr-FR" b="1" dirty="0"/>
              <a:t> </a:t>
            </a:r>
            <a:r>
              <a:rPr lang="fr-FR" b="1" dirty="0" smtClean="0"/>
              <a:t>prépa-métiers : 7 fiches </a:t>
            </a:r>
          </a:p>
          <a:p>
            <a:endParaRPr lang="fr-FR" b="1" dirty="0" smtClean="0"/>
          </a:p>
          <a:p>
            <a:pPr marL="285750" indent="-285750">
              <a:buFont typeface="Arial" panose="020B0604020202020204" pitchFamily="34" charset="0"/>
              <a:buChar char="•"/>
            </a:pPr>
            <a:r>
              <a:rPr lang="fr-FR" dirty="0" smtClean="0"/>
              <a:t>Identifier </a:t>
            </a:r>
            <a:r>
              <a:rPr lang="fr-FR" dirty="0"/>
              <a:t>les caractéristiques d’une implantation en collège ou en </a:t>
            </a:r>
            <a:r>
              <a:rPr lang="fr-FR" dirty="0" smtClean="0"/>
              <a:t>lycée.</a:t>
            </a:r>
            <a:endParaRPr lang="fr-FR" dirty="0"/>
          </a:p>
          <a:p>
            <a:pPr marL="285750" lvl="0" indent="-285750">
              <a:buFont typeface="Arial" panose="020B0604020202020204" pitchFamily="34" charset="0"/>
              <a:buChar char="•"/>
            </a:pPr>
            <a:r>
              <a:rPr lang="fr-FR" dirty="0"/>
              <a:t>Mettre en œuvre une pédagogie de </a:t>
            </a:r>
            <a:r>
              <a:rPr lang="fr-FR" dirty="0" smtClean="0"/>
              <a:t>projet. </a:t>
            </a:r>
            <a:endParaRPr lang="fr-FR" dirty="0"/>
          </a:p>
          <a:p>
            <a:pPr marL="285750" indent="-285750">
              <a:buFont typeface="Arial" panose="020B0604020202020204" pitchFamily="34" charset="0"/>
              <a:buChar char="•"/>
            </a:pPr>
            <a:r>
              <a:rPr lang="fr-FR" dirty="0" smtClean="0"/>
              <a:t>Impliquer </a:t>
            </a:r>
            <a:r>
              <a:rPr lang="fr-FR" dirty="0"/>
              <a:t>tous les enseignements à la découverte des métiers et des formations professionnelles. </a:t>
            </a:r>
          </a:p>
          <a:p>
            <a:pPr marL="285750" indent="-285750">
              <a:buFont typeface="Arial" panose="020B0604020202020204" pitchFamily="34" charset="0"/>
              <a:buChar char="•"/>
            </a:pPr>
            <a:r>
              <a:rPr lang="fr-FR" dirty="0"/>
              <a:t>Aborder en concertation l'enseignement des sciences et de la technologie. </a:t>
            </a:r>
            <a:endParaRPr lang="fr-FR" dirty="0" smtClean="0"/>
          </a:p>
          <a:p>
            <a:pPr marL="285750" indent="-285750">
              <a:buFont typeface="Arial" panose="020B0604020202020204" pitchFamily="34" charset="0"/>
              <a:buChar char="•"/>
            </a:pPr>
            <a:r>
              <a:rPr lang="fr-FR" dirty="0"/>
              <a:t>Développer les usages du numérique</a:t>
            </a:r>
            <a:r>
              <a:rPr lang="fr-FR" dirty="0" smtClean="0"/>
              <a:t>. </a:t>
            </a:r>
            <a:r>
              <a:rPr lang="fr-FR" sz="1300" i="1" dirty="0" smtClean="0"/>
              <a:t>(dans la classe et au service de la découverte des métiers et des formations professionnelles) </a:t>
            </a:r>
            <a:endParaRPr lang="fr-FR" sz="1300" i="1" dirty="0"/>
          </a:p>
          <a:p>
            <a:pPr marL="285750" indent="-285750">
              <a:buFont typeface="Arial" panose="020B0604020202020204" pitchFamily="34" charset="0"/>
              <a:buChar char="•"/>
            </a:pPr>
            <a:r>
              <a:rPr lang="fr-FR" dirty="0" smtClean="0"/>
              <a:t>Évaluer </a:t>
            </a:r>
            <a:r>
              <a:rPr lang="fr-FR" dirty="0"/>
              <a:t>des compétences. </a:t>
            </a:r>
            <a:endParaRPr lang="fr-FR" dirty="0" smtClean="0"/>
          </a:p>
          <a:p>
            <a:pPr marL="285750" indent="-285750">
              <a:buFont typeface="Arial" panose="020B0604020202020204" pitchFamily="34" charset="0"/>
              <a:buChar char="•"/>
            </a:pPr>
            <a:r>
              <a:rPr lang="fr-FR" dirty="0" smtClean="0"/>
              <a:t>Valider </a:t>
            </a:r>
            <a:r>
              <a:rPr lang="fr-FR" dirty="0"/>
              <a:t>le socle commun de connaissances, de compétences et de culture. </a:t>
            </a:r>
            <a:r>
              <a:rPr lang="fr-FR" sz="1300" i="1" dirty="0" smtClean="0"/>
              <a:t>(horizon commun à tous les élèves de collège)</a:t>
            </a:r>
            <a:endParaRPr lang="fr-FR" sz="1300" i="1" dirty="0"/>
          </a:p>
          <a:p>
            <a:endParaRPr lang="fr-FR" sz="1300" dirty="0"/>
          </a:p>
        </p:txBody>
      </p:sp>
      <p:sp>
        <p:nvSpPr>
          <p:cNvPr id="6" name="AutoShape 2" descr="https://magistere.education.fr/dgesco/theme/image.php/aardvark/theme/1548094461/logos/logo_magist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8" name="AutoShape 4" descr="https://magistere.education.fr/dgesco/theme/image.php/aardvark/theme/1548094461/logos/logo_magist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5" name="ZoneTexte 4"/>
          <p:cNvSpPr txBox="1"/>
          <p:nvPr/>
        </p:nvSpPr>
        <p:spPr>
          <a:xfrm>
            <a:off x="307975" y="2797791"/>
            <a:ext cx="2039440" cy="1477328"/>
          </a:xfrm>
          <a:prstGeom prst="rect">
            <a:avLst/>
          </a:prstGeom>
          <a:noFill/>
        </p:spPr>
        <p:txBody>
          <a:bodyPr wrap="square" rtlCol="0">
            <a:spAutoFit/>
          </a:bodyPr>
          <a:lstStyle/>
          <a:p>
            <a:pPr algn="ctr"/>
            <a:r>
              <a:rPr lang="fr-FR" b="1" dirty="0" smtClean="0">
                <a:solidFill>
                  <a:prstClr val="white"/>
                </a:solidFill>
              </a:rPr>
              <a:t>Acquisition du socle commun de connaissance , de compétence et de culture </a:t>
            </a:r>
            <a:endParaRPr lang="fr-FR" b="1" dirty="0">
              <a:solidFill>
                <a:prstClr val="white"/>
              </a:solidFill>
            </a:endParaRPr>
          </a:p>
        </p:txBody>
      </p:sp>
    </p:spTree>
    <p:extLst>
      <p:ext uri="{BB962C8B-B14F-4D97-AF65-F5344CB8AC3E}">
        <p14:creationId xmlns:p14="http://schemas.microsoft.com/office/powerpoint/2010/main" val="256070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314090"/>
            <a:ext cx="5590311" cy="2006323"/>
          </a:xfrm>
        </p:spPr>
        <p:txBody>
          <a:bodyPr/>
          <a:lstStyle/>
          <a:p>
            <a:r>
              <a:rPr lang="fr-FR" dirty="0"/>
              <a:t>Vade </a:t>
            </a:r>
            <a:r>
              <a:rPr lang="fr-FR" dirty="0" err="1"/>
              <a:t>mecum</a:t>
            </a:r>
            <a:r>
              <a:rPr lang="fr-FR" dirty="0"/>
              <a:t> </a:t>
            </a:r>
            <a:br>
              <a:rPr lang="fr-FR" dirty="0"/>
            </a:br>
            <a:r>
              <a:rPr lang="fr-FR" dirty="0" smtClean="0"/>
              <a:t>et </a:t>
            </a:r>
            <a:r>
              <a:rPr lang="fr-FR" dirty="0" err="1" smtClean="0"/>
              <a:t>m@gistère</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34</a:t>
            </a:fld>
            <a:endParaRPr lang="fr-FR" dirty="0"/>
          </a:p>
        </p:txBody>
      </p:sp>
      <p:sp>
        <p:nvSpPr>
          <p:cNvPr id="4" name="Espace réservé du texte 3"/>
          <p:cNvSpPr>
            <a:spLocks noGrp="1"/>
          </p:cNvSpPr>
          <p:nvPr>
            <p:ph type="body" sz="quarter" idx="13"/>
          </p:nvPr>
        </p:nvSpPr>
        <p:spPr>
          <a:xfrm>
            <a:off x="3011069" y="2492680"/>
            <a:ext cx="5590006" cy="3442984"/>
          </a:xfrm>
        </p:spPr>
        <p:txBody>
          <a:bodyPr>
            <a:normAutofit lnSpcReduction="10000"/>
          </a:bodyPr>
          <a:lstStyle/>
          <a:p>
            <a:r>
              <a:rPr lang="fr-FR" b="1" dirty="0" smtClean="0"/>
              <a:t>Module 2 : concevoir </a:t>
            </a:r>
            <a:r>
              <a:rPr lang="fr-FR" b="1" dirty="0"/>
              <a:t>et formaliser le projet pédagogique de la </a:t>
            </a:r>
            <a:r>
              <a:rPr lang="fr-FR" b="1" dirty="0" smtClean="0"/>
              <a:t>classe : 5 fiches</a:t>
            </a:r>
          </a:p>
          <a:p>
            <a:endParaRPr lang="fr-FR" b="1" dirty="0"/>
          </a:p>
          <a:p>
            <a:pPr marL="285750" lvl="0" indent="-285750">
              <a:buFont typeface="Arial" panose="020B0604020202020204" pitchFamily="34" charset="0"/>
              <a:buChar char="•"/>
            </a:pPr>
            <a:r>
              <a:rPr lang="fr-FR" dirty="0" smtClean="0"/>
              <a:t>Définir </a:t>
            </a:r>
            <a:r>
              <a:rPr lang="fr-FR" dirty="0"/>
              <a:t>le fil rouge, l'agenda de l’année, la planification des temps forts et activités. </a:t>
            </a:r>
          </a:p>
          <a:p>
            <a:pPr marL="285750" indent="-285750">
              <a:buFont typeface="Arial" panose="020B0604020202020204" pitchFamily="34" charset="0"/>
              <a:buChar char="•"/>
            </a:pPr>
            <a:r>
              <a:rPr lang="fr-FR" dirty="0"/>
              <a:t>Envisager l'apport des prix, concours ou challenges</a:t>
            </a:r>
            <a:r>
              <a:rPr lang="fr-FR" dirty="0" smtClean="0"/>
              <a:t>.</a:t>
            </a:r>
          </a:p>
          <a:p>
            <a:pPr marL="285750" lvl="0" indent="-285750">
              <a:buFont typeface="Arial" panose="020B0604020202020204" pitchFamily="34" charset="0"/>
              <a:buChar char="•"/>
            </a:pPr>
            <a:r>
              <a:rPr lang="fr-FR" dirty="0" smtClean="0"/>
              <a:t>Concevoir </a:t>
            </a:r>
            <a:r>
              <a:rPr lang="fr-FR" dirty="0"/>
              <a:t>le projet pédagogique de la classe. </a:t>
            </a:r>
          </a:p>
          <a:p>
            <a:pPr marL="285750" indent="-285750">
              <a:buFont typeface="Arial" panose="020B0604020202020204" pitchFamily="34" charset="0"/>
              <a:buChar char="•"/>
            </a:pPr>
            <a:r>
              <a:rPr lang="fr-FR" dirty="0"/>
              <a:t>Personnaliser les parcours, mettre en œuvre la différenciation pédagogique. </a:t>
            </a:r>
            <a:r>
              <a:rPr lang="fr-FR" strike="sngStrike" dirty="0"/>
              <a:t> </a:t>
            </a:r>
            <a:r>
              <a:rPr lang="fr-FR" dirty="0"/>
              <a:t> </a:t>
            </a:r>
          </a:p>
          <a:p>
            <a:pPr marL="285750" lvl="0" indent="-285750">
              <a:buFont typeface="Arial" panose="020B0604020202020204" pitchFamily="34" charset="0"/>
              <a:buChar char="•"/>
            </a:pPr>
            <a:r>
              <a:rPr lang="fr-FR" dirty="0" smtClean="0"/>
              <a:t>Formaliser </a:t>
            </a:r>
            <a:r>
              <a:rPr lang="fr-FR" dirty="0"/>
              <a:t>le projet pédagogique de la </a:t>
            </a:r>
            <a:r>
              <a:rPr lang="fr-FR" dirty="0" smtClean="0"/>
              <a:t>classe</a:t>
            </a:r>
            <a:r>
              <a:rPr lang="fr-FR" dirty="0"/>
              <a:t> </a:t>
            </a:r>
            <a:r>
              <a:rPr lang="fr-FR" dirty="0" smtClean="0"/>
              <a:t>et des élèves</a:t>
            </a:r>
            <a:endParaRPr lang="fr-FR" dirty="0"/>
          </a:p>
          <a:p>
            <a:pPr marL="285750" lvl="0" indent="-285750">
              <a:buFont typeface="Arial" panose="020B0604020202020204" pitchFamily="34" charset="0"/>
              <a:buChar char="•"/>
            </a:pPr>
            <a:endParaRPr lang="fr-FR" dirty="0" smtClean="0"/>
          </a:p>
          <a:p>
            <a:pPr lvl="0"/>
            <a:r>
              <a:rPr lang="fr-FR" dirty="0" smtClean="0"/>
              <a:t>Annexe </a:t>
            </a:r>
            <a:r>
              <a:rPr lang="fr-FR" dirty="0"/>
              <a:t>- Convention de partenariat entre un collège ou un lycée siège d'une 3e PRÉPA-MÉTIERS et un collège, un lycée ou un CFA</a:t>
            </a:r>
            <a:r>
              <a:rPr lang="fr-FR" dirty="0" smtClean="0"/>
              <a:t>.</a:t>
            </a:r>
            <a:endParaRPr lang="fr-FR" dirty="0"/>
          </a:p>
        </p:txBody>
      </p:sp>
      <p:sp>
        <p:nvSpPr>
          <p:cNvPr id="6" name="AutoShape 2" descr="https://magistere.education.fr/dgesco/theme/image.php/aardvark/theme/1548094461/logos/logo_magist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8" name="AutoShape 4" descr="https://magistere.education.fr/dgesco/theme/image.php/aardvark/theme/1548094461/logos/logo_magist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7" name="image" descr="https://i1.wp.com/www.mezencloiremeygal.fr/wp-content/uploads/2018/03/reunion-productive.jpg?ssl=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31" y="1873215"/>
            <a:ext cx="1914525" cy="1433830"/>
          </a:xfrm>
          <a:prstGeom prst="rect">
            <a:avLst/>
          </a:prstGeom>
          <a:noFill/>
          <a:ln>
            <a:noFill/>
          </a:ln>
        </p:spPr>
      </p:pic>
      <p:sp>
        <p:nvSpPr>
          <p:cNvPr id="5" name="ZoneTexte 4"/>
          <p:cNvSpPr txBox="1"/>
          <p:nvPr/>
        </p:nvSpPr>
        <p:spPr>
          <a:xfrm>
            <a:off x="419430" y="3807725"/>
            <a:ext cx="1914525" cy="1200329"/>
          </a:xfrm>
          <a:prstGeom prst="rect">
            <a:avLst/>
          </a:prstGeom>
          <a:noFill/>
        </p:spPr>
        <p:txBody>
          <a:bodyPr wrap="square" rtlCol="0">
            <a:spAutoFit/>
          </a:bodyPr>
          <a:lstStyle/>
          <a:p>
            <a:pPr algn="ctr"/>
            <a:r>
              <a:rPr lang="fr-FR" b="1" dirty="0" smtClean="0">
                <a:solidFill>
                  <a:prstClr val="white"/>
                </a:solidFill>
              </a:rPr>
              <a:t>Convention de partenariat et annexe pédagogique </a:t>
            </a:r>
            <a:endParaRPr lang="fr-FR" b="1" dirty="0">
              <a:solidFill>
                <a:prstClr val="white"/>
              </a:solidFill>
            </a:endParaRPr>
          </a:p>
        </p:txBody>
      </p:sp>
    </p:spTree>
    <p:extLst>
      <p:ext uri="{BB962C8B-B14F-4D97-AF65-F5344CB8AC3E}">
        <p14:creationId xmlns:p14="http://schemas.microsoft.com/office/powerpoint/2010/main" val="3142900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314090"/>
            <a:ext cx="5590311" cy="2006323"/>
          </a:xfrm>
        </p:spPr>
        <p:txBody>
          <a:bodyPr/>
          <a:lstStyle/>
          <a:p>
            <a:r>
              <a:rPr lang="fr-FR" dirty="0"/>
              <a:t>Vade </a:t>
            </a:r>
            <a:r>
              <a:rPr lang="fr-FR" dirty="0" err="1"/>
              <a:t>mecum</a:t>
            </a:r>
            <a:r>
              <a:rPr lang="fr-FR" dirty="0"/>
              <a:t> </a:t>
            </a:r>
            <a:br>
              <a:rPr lang="fr-FR" dirty="0"/>
            </a:br>
            <a:r>
              <a:rPr lang="fr-FR" dirty="0" smtClean="0"/>
              <a:t>et </a:t>
            </a:r>
            <a:r>
              <a:rPr lang="fr-FR" dirty="0" err="1" smtClean="0"/>
              <a:t>m@gistère</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35</a:t>
            </a:fld>
            <a:endParaRPr lang="fr-FR" dirty="0"/>
          </a:p>
        </p:txBody>
      </p:sp>
      <p:sp>
        <p:nvSpPr>
          <p:cNvPr id="4" name="Espace réservé du texte 3"/>
          <p:cNvSpPr>
            <a:spLocks noGrp="1"/>
          </p:cNvSpPr>
          <p:nvPr>
            <p:ph type="body" sz="quarter" idx="13"/>
          </p:nvPr>
        </p:nvSpPr>
        <p:spPr>
          <a:xfrm>
            <a:off x="3011069" y="2492680"/>
            <a:ext cx="5590006" cy="3442984"/>
          </a:xfrm>
        </p:spPr>
        <p:txBody>
          <a:bodyPr>
            <a:normAutofit/>
          </a:bodyPr>
          <a:lstStyle/>
          <a:p>
            <a:r>
              <a:rPr lang="fr-FR" b="1" dirty="0" smtClean="0"/>
              <a:t>Module </a:t>
            </a:r>
            <a:r>
              <a:rPr lang="fr-FR" b="1" dirty="0"/>
              <a:t>3 : mettre en œuvre la découverte des métiers et des formations </a:t>
            </a:r>
            <a:r>
              <a:rPr lang="fr-FR" b="1" dirty="0" smtClean="0"/>
              <a:t>professionnelles : 3 fiches</a:t>
            </a:r>
            <a:endParaRPr lang="fr-FR" b="1" dirty="0"/>
          </a:p>
          <a:p>
            <a:pPr lvl="0"/>
            <a:endParaRPr lang="fr-FR" dirty="0"/>
          </a:p>
          <a:p>
            <a:pPr lvl="0"/>
            <a:r>
              <a:rPr lang="fr-FR" dirty="0" smtClean="0"/>
              <a:t>Mettre </a:t>
            </a:r>
            <a:r>
              <a:rPr lang="fr-FR" dirty="0"/>
              <a:t>en œuvre la découverte des métiers et des formations professionnelles. </a:t>
            </a:r>
          </a:p>
          <a:p>
            <a:pPr lvl="0"/>
            <a:r>
              <a:rPr lang="fr-FR" dirty="0" smtClean="0"/>
              <a:t>Mettre </a:t>
            </a:r>
            <a:r>
              <a:rPr lang="fr-FR" dirty="0"/>
              <a:t>en œuvre la découverte professionnelle des métiers en entreprise. </a:t>
            </a:r>
          </a:p>
          <a:p>
            <a:pPr lvl="0"/>
            <a:r>
              <a:rPr lang="fr-FR" dirty="0"/>
              <a:t>Découvrir l'apprentissage. </a:t>
            </a:r>
          </a:p>
          <a:p>
            <a:pPr lvl="0"/>
            <a:endParaRPr lang="fr-FR" dirty="0"/>
          </a:p>
          <a:p>
            <a:endParaRPr lang="fr-FR" dirty="0"/>
          </a:p>
        </p:txBody>
      </p:sp>
      <p:sp>
        <p:nvSpPr>
          <p:cNvPr id="6" name="AutoShape 2" descr="https://magistere.education.fr/dgesco/theme/image.php/aardvark/theme/1548094461/logos/logo_magist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8" name="AutoShape 4" descr="https://magistere.education.fr/dgesco/theme/image.php/aardvark/theme/1548094461/logos/logo_magist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5" name="ZoneTexte 4"/>
          <p:cNvSpPr txBox="1"/>
          <p:nvPr/>
        </p:nvSpPr>
        <p:spPr>
          <a:xfrm>
            <a:off x="307975" y="2320413"/>
            <a:ext cx="2012144" cy="2031325"/>
          </a:xfrm>
          <a:prstGeom prst="rect">
            <a:avLst/>
          </a:prstGeom>
          <a:noFill/>
        </p:spPr>
        <p:txBody>
          <a:bodyPr wrap="square" rtlCol="0">
            <a:spAutoFit/>
          </a:bodyPr>
          <a:lstStyle/>
          <a:p>
            <a:pPr algn="ctr"/>
            <a:r>
              <a:rPr lang="fr-FR" b="1" dirty="0" smtClean="0">
                <a:solidFill>
                  <a:prstClr val="white"/>
                </a:solidFill>
              </a:rPr>
              <a:t>Une découverte des métiers et des formations professionnelles qui contribue au à la construction du projet d’</a:t>
            </a:r>
            <a:r>
              <a:rPr lang="fr-FR" b="1" dirty="0" err="1" smtClean="0">
                <a:solidFill>
                  <a:prstClr val="white"/>
                </a:solidFill>
              </a:rPr>
              <a:t>oriention</a:t>
            </a:r>
            <a:endParaRPr lang="fr-FR" b="1" dirty="0">
              <a:solidFill>
                <a:prstClr val="white"/>
              </a:solidFill>
            </a:endParaRPr>
          </a:p>
        </p:txBody>
      </p:sp>
    </p:spTree>
    <p:extLst>
      <p:ext uri="{BB962C8B-B14F-4D97-AF65-F5344CB8AC3E}">
        <p14:creationId xmlns:p14="http://schemas.microsoft.com/office/powerpoint/2010/main" val="1632945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314090"/>
            <a:ext cx="5590311" cy="2006323"/>
          </a:xfrm>
        </p:spPr>
        <p:txBody>
          <a:bodyPr/>
          <a:lstStyle/>
          <a:p>
            <a:r>
              <a:rPr lang="fr-FR" dirty="0"/>
              <a:t>Vade </a:t>
            </a:r>
            <a:r>
              <a:rPr lang="fr-FR" dirty="0" err="1"/>
              <a:t>mecum</a:t>
            </a:r>
            <a:r>
              <a:rPr lang="fr-FR" dirty="0"/>
              <a:t> </a:t>
            </a:r>
            <a:br>
              <a:rPr lang="fr-FR" dirty="0"/>
            </a:br>
            <a:r>
              <a:rPr lang="fr-FR" dirty="0" smtClean="0"/>
              <a:t>et </a:t>
            </a:r>
            <a:r>
              <a:rPr lang="fr-FR" dirty="0" err="1" smtClean="0"/>
              <a:t>m@gistère</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36</a:t>
            </a:fld>
            <a:endParaRPr lang="fr-FR" dirty="0"/>
          </a:p>
        </p:txBody>
      </p:sp>
      <p:sp>
        <p:nvSpPr>
          <p:cNvPr id="4" name="Espace réservé du texte 3"/>
          <p:cNvSpPr>
            <a:spLocks noGrp="1"/>
          </p:cNvSpPr>
          <p:nvPr>
            <p:ph type="body" sz="quarter" idx="13"/>
          </p:nvPr>
        </p:nvSpPr>
        <p:spPr>
          <a:xfrm>
            <a:off x="3011069" y="2492680"/>
            <a:ext cx="5590006" cy="3442984"/>
          </a:xfrm>
        </p:spPr>
        <p:txBody>
          <a:bodyPr>
            <a:normAutofit/>
          </a:bodyPr>
          <a:lstStyle/>
          <a:p>
            <a:r>
              <a:rPr lang="fr-FR" b="1" dirty="0" smtClean="0"/>
              <a:t>Module </a:t>
            </a:r>
            <a:r>
              <a:rPr lang="fr-FR" b="1" dirty="0"/>
              <a:t>4 : accompagner l’élève dans son projet </a:t>
            </a:r>
            <a:r>
              <a:rPr lang="fr-FR" b="1" dirty="0" smtClean="0"/>
              <a:t>d’orientation : 3 fiches </a:t>
            </a:r>
          </a:p>
          <a:p>
            <a:endParaRPr lang="fr-FR" b="1" dirty="0" smtClean="0"/>
          </a:p>
          <a:p>
            <a:r>
              <a:rPr lang="fr-FR" dirty="0" smtClean="0"/>
              <a:t>Assurer </a:t>
            </a:r>
            <a:r>
              <a:rPr lang="fr-FR" dirty="0"/>
              <a:t>le rôle de professeur principal et le rôle de professeur référent chargé de suivre quelques élèves</a:t>
            </a:r>
            <a:r>
              <a:rPr lang="fr-FR" dirty="0" smtClean="0"/>
              <a:t>.</a:t>
            </a:r>
          </a:p>
          <a:p>
            <a:pPr lvl="0"/>
            <a:r>
              <a:rPr lang="fr-FR" dirty="0" smtClean="0"/>
              <a:t>Accompagner </a:t>
            </a:r>
            <a:r>
              <a:rPr lang="fr-FR" dirty="0"/>
              <a:t>le projet d'orientation de chaque l'élève. </a:t>
            </a:r>
          </a:p>
          <a:p>
            <a:pPr lvl="0"/>
            <a:r>
              <a:rPr lang="fr-FR" dirty="0" smtClean="0"/>
              <a:t>Instaurer </a:t>
            </a:r>
            <a:r>
              <a:rPr lang="fr-FR" dirty="0"/>
              <a:t>le portfolio numérique "Folios" pour chaque élève. </a:t>
            </a:r>
          </a:p>
          <a:p>
            <a:endParaRPr lang="fr-FR" dirty="0"/>
          </a:p>
        </p:txBody>
      </p:sp>
      <p:sp>
        <p:nvSpPr>
          <p:cNvPr id="6" name="AutoShape 2" descr="https://magistere.education.fr/dgesco/theme/image.php/aardvark/theme/1548094461/logos/logo_magist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8" name="AutoShape 4" descr="https://magistere.education.fr/dgesco/theme/image.php/aardvark/theme/1548094461/logos/logo_magist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7" name="Image 6" descr="Résultat de recherche d'images pour &quot;différenciation pédagogique eduscol&quot;"/>
          <p:cNvPicPr/>
          <p:nvPr/>
        </p:nvPicPr>
        <p:blipFill>
          <a:blip r:embed="rId2">
            <a:extLst>
              <a:ext uri="{28A0092B-C50C-407E-A947-70E740481C1C}">
                <a14:useLocalDpi xmlns:a14="http://schemas.microsoft.com/office/drawing/2010/main" val="0"/>
              </a:ext>
            </a:extLst>
          </a:blip>
          <a:srcRect/>
          <a:stretch>
            <a:fillRect/>
          </a:stretch>
        </p:blipFill>
        <p:spPr bwMode="auto">
          <a:xfrm>
            <a:off x="460376" y="2743201"/>
            <a:ext cx="1462288" cy="1465544"/>
          </a:xfrm>
          <a:prstGeom prst="rect">
            <a:avLst/>
          </a:prstGeom>
          <a:noFill/>
          <a:ln>
            <a:noFill/>
          </a:ln>
        </p:spPr>
      </p:pic>
    </p:spTree>
    <p:extLst>
      <p:ext uri="{BB962C8B-B14F-4D97-AF65-F5344CB8AC3E}">
        <p14:creationId xmlns:p14="http://schemas.microsoft.com/office/powerpoint/2010/main" val="765683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41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19"/>
          <p:cNvSpPr>
            <a:spLocks noChangeArrowheads="1"/>
          </p:cNvSpPr>
          <p:nvPr/>
        </p:nvSpPr>
        <p:spPr bwMode="auto">
          <a:xfrm>
            <a:off x="1779727" y="1497534"/>
            <a:ext cx="5616575" cy="483309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2" name="Titre 1"/>
          <p:cNvSpPr>
            <a:spLocks noGrp="1"/>
          </p:cNvSpPr>
          <p:nvPr>
            <p:ph type="title"/>
          </p:nvPr>
        </p:nvSpPr>
        <p:spPr>
          <a:xfrm>
            <a:off x="1428200" y="15611"/>
            <a:ext cx="7674469" cy="694920"/>
          </a:xfrm>
        </p:spPr>
        <p:txBody>
          <a:bodyPr>
            <a:normAutofit fontScale="90000"/>
          </a:bodyPr>
          <a:lstStyle/>
          <a:p>
            <a:r>
              <a:rPr lang="fr-FR" sz="2400" dirty="0"/>
              <a:t>une organisation spécifique des enseignements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grpSp>
        <p:nvGrpSpPr>
          <p:cNvPr id="10" name="Grouper 9"/>
          <p:cNvGrpSpPr/>
          <p:nvPr/>
        </p:nvGrpSpPr>
        <p:grpSpPr>
          <a:xfrm>
            <a:off x="902669" y="269767"/>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9" name="Object 4"/>
          <p:cNvGraphicFramePr>
            <a:graphicFrameLocks noChangeAspect="1"/>
          </p:cNvGraphicFramePr>
          <p:nvPr>
            <p:extLst>
              <p:ext uri="{D42A27DB-BD31-4B8C-83A1-F6EECF244321}">
                <p14:modId xmlns:p14="http://schemas.microsoft.com/office/powerpoint/2010/main" val="1042769849"/>
              </p:ext>
            </p:extLst>
          </p:nvPr>
        </p:nvGraphicFramePr>
        <p:xfrm>
          <a:off x="3241583" y="2116894"/>
          <a:ext cx="3024187" cy="3384550"/>
        </p:xfrm>
        <a:graphic>
          <a:graphicData uri="http://schemas.openxmlformats.org/presentationml/2006/ole">
            <mc:AlternateContent xmlns:mc="http://schemas.openxmlformats.org/markup-compatibility/2006">
              <mc:Choice xmlns:v="urn:schemas-microsoft-com:vml" Requires="v">
                <p:oleObj spid="_x0000_s1093" name="Clip" r:id="rId4" imgW="3762000" imgH="3514320" progId="MS_ClipArt_Gallery.2">
                  <p:embed/>
                </p:oleObj>
              </mc:Choice>
              <mc:Fallback>
                <p:oleObj name="Clip" r:id="rId4" imgW="3762000" imgH="3514320" progId="MS_ClipArt_Gallery.2">
                  <p:embed/>
                  <p:pic>
                    <p:nvPicPr>
                      <p:cNvPr id="1228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583" y="2116894"/>
                        <a:ext cx="3024187"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7"/>
          <p:cNvSpPr txBox="1">
            <a:spLocks noChangeArrowheads="1"/>
          </p:cNvSpPr>
          <p:nvPr/>
        </p:nvSpPr>
        <p:spPr bwMode="auto">
          <a:xfrm>
            <a:off x="2662980" y="5679935"/>
            <a:ext cx="3893127" cy="800219"/>
          </a:xfrm>
          <a:prstGeom prst="rect">
            <a:avLst/>
          </a:prstGeom>
          <a:solidFill>
            <a:schemeClr val="bg2">
              <a:lumMod val="50000"/>
            </a:schemeClr>
          </a:solidFill>
          <a:ln>
            <a:noFill/>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fr-FR" altLang="fr-FR" sz="1800" b="1" dirty="0">
                <a:latin typeface="Arial" panose="020B0604020202020204" pitchFamily="34" charset="0"/>
              </a:rPr>
              <a:t>Des temps de formation</a:t>
            </a:r>
          </a:p>
          <a:p>
            <a:pPr eaLnBrk="1" hangingPunct="1"/>
            <a:r>
              <a:rPr lang="fr-FR" altLang="fr-FR" sz="1400" b="1" dirty="0">
                <a:latin typeface="Arial" panose="020B0604020202020204" pitchFamily="34" charset="0"/>
              </a:rPr>
              <a:t> - en milieu scolaire</a:t>
            </a:r>
          </a:p>
          <a:p>
            <a:pPr eaLnBrk="1" hangingPunct="1"/>
            <a:r>
              <a:rPr lang="fr-FR" altLang="fr-FR" sz="1400" b="1" dirty="0">
                <a:latin typeface="Arial" panose="020B0604020202020204" pitchFamily="34" charset="0"/>
              </a:rPr>
              <a:t> - au sein d’environnements professionnels</a:t>
            </a:r>
          </a:p>
        </p:txBody>
      </p:sp>
      <p:sp>
        <p:nvSpPr>
          <p:cNvPr id="15" name="Text Box 9"/>
          <p:cNvSpPr txBox="1">
            <a:spLocks noChangeArrowheads="1"/>
          </p:cNvSpPr>
          <p:nvPr/>
        </p:nvSpPr>
        <p:spPr bwMode="auto">
          <a:xfrm>
            <a:off x="268352" y="2289521"/>
            <a:ext cx="1997138" cy="923330"/>
          </a:xfrm>
          <a:prstGeom prst="rect">
            <a:avLst/>
          </a:prstGeom>
          <a:solidFill>
            <a:srgbClr val="F9F4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fr-FR" altLang="fr-FR" sz="1800" b="1" dirty="0">
                <a:latin typeface="Arial" panose="020B0604020202020204" pitchFamily="34" charset="0"/>
              </a:rPr>
              <a:t>Enseignements </a:t>
            </a:r>
            <a:r>
              <a:rPr lang="fr-FR" altLang="fr-FR" sz="1800" b="1" dirty="0" smtClean="0">
                <a:latin typeface="Arial" panose="020B0604020202020204" pitchFamily="34" charset="0"/>
              </a:rPr>
              <a:t>disciplinaires </a:t>
            </a:r>
            <a:r>
              <a:rPr lang="fr-FR" altLang="fr-FR" sz="1800" b="1" dirty="0">
                <a:latin typeface="Arial" panose="020B0604020202020204" pitchFamily="34" charset="0"/>
              </a:rPr>
              <a:t>(troisième)</a:t>
            </a:r>
          </a:p>
        </p:txBody>
      </p:sp>
      <p:sp>
        <p:nvSpPr>
          <p:cNvPr id="16" name="Text Box 16"/>
          <p:cNvSpPr txBox="1">
            <a:spLocks noChangeArrowheads="1"/>
          </p:cNvSpPr>
          <p:nvPr/>
        </p:nvSpPr>
        <p:spPr bwMode="auto">
          <a:xfrm>
            <a:off x="268352" y="5278214"/>
            <a:ext cx="2251365" cy="646331"/>
          </a:xfrm>
          <a:prstGeom prst="rect">
            <a:avLst/>
          </a:prstGeom>
          <a:solidFill>
            <a:srgbClr val="F9F4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a:latin typeface="Arial" panose="020B0604020202020204" pitchFamily="34" charset="0"/>
              </a:rPr>
              <a:t>Accompagnement à l’orientation</a:t>
            </a:r>
          </a:p>
        </p:txBody>
      </p:sp>
      <p:sp>
        <p:nvSpPr>
          <p:cNvPr id="17" name="Text Box 10"/>
          <p:cNvSpPr txBox="1">
            <a:spLocks noChangeArrowheads="1"/>
          </p:cNvSpPr>
          <p:nvPr/>
        </p:nvSpPr>
        <p:spPr bwMode="auto">
          <a:xfrm>
            <a:off x="6728812" y="3751968"/>
            <a:ext cx="2269545"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a:latin typeface="Arial" panose="020B0604020202020204" pitchFamily="34" charset="0"/>
              </a:rPr>
              <a:t>Développement de la compétence à s’orienter</a:t>
            </a:r>
          </a:p>
        </p:txBody>
      </p:sp>
      <p:sp>
        <p:nvSpPr>
          <p:cNvPr id="19" name="Text Box 17"/>
          <p:cNvSpPr txBox="1">
            <a:spLocks noChangeArrowheads="1"/>
          </p:cNvSpPr>
          <p:nvPr/>
        </p:nvSpPr>
        <p:spPr bwMode="auto">
          <a:xfrm>
            <a:off x="6664012" y="4913296"/>
            <a:ext cx="2240226"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a:latin typeface="Arial" panose="020B0604020202020204" pitchFamily="34" charset="0"/>
              </a:rPr>
              <a:t>Élaboration d’un projet personnel et professionnel</a:t>
            </a:r>
          </a:p>
        </p:txBody>
      </p:sp>
      <p:sp>
        <p:nvSpPr>
          <p:cNvPr id="20" name="Text Box 18"/>
          <p:cNvSpPr txBox="1">
            <a:spLocks noChangeArrowheads="1"/>
          </p:cNvSpPr>
          <p:nvPr/>
        </p:nvSpPr>
        <p:spPr bwMode="auto">
          <a:xfrm>
            <a:off x="6809607" y="2194516"/>
            <a:ext cx="1949037"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a:latin typeface="Arial" panose="020B0604020202020204" pitchFamily="34" charset="0"/>
              </a:rPr>
              <a:t>Acquisition du socle (cycle 4)</a:t>
            </a:r>
          </a:p>
        </p:txBody>
      </p:sp>
      <p:sp>
        <p:nvSpPr>
          <p:cNvPr id="21" name="Text Box 5"/>
          <p:cNvSpPr txBox="1">
            <a:spLocks noChangeArrowheads="1"/>
          </p:cNvSpPr>
          <p:nvPr/>
        </p:nvSpPr>
        <p:spPr bwMode="auto">
          <a:xfrm>
            <a:off x="1213960" y="802614"/>
            <a:ext cx="1866578" cy="92333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r>
              <a:rPr lang="fr-FR" altLang="fr-FR" sz="1800" b="1" dirty="0">
                <a:latin typeface="Arial" panose="020B0604020202020204" pitchFamily="34" charset="0"/>
              </a:rPr>
              <a:t>Une équipe éducative</a:t>
            </a:r>
          </a:p>
          <a:p>
            <a:pPr algn="ctr" eaLnBrk="1" hangingPunct="1"/>
            <a:r>
              <a:rPr lang="fr-FR" altLang="fr-FR" sz="1800" b="1" dirty="0">
                <a:latin typeface="Arial" panose="020B0604020202020204" pitchFamily="34" charset="0"/>
              </a:rPr>
              <a:t>restreinte</a:t>
            </a:r>
          </a:p>
        </p:txBody>
      </p:sp>
      <p:sp>
        <p:nvSpPr>
          <p:cNvPr id="22" name="Text Box 6"/>
          <p:cNvSpPr txBox="1">
            <a:spLocks noChangeArrowheads="1"/>
          </p:cNvSpPr>
          <p:nvPr/>
        </p:nvSpPr>
        <p:spPr bwMode="auto">
          <a:xfrm>
            <a:off x="4795711" y="787390"/>
            <a:ext cx="2160588"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a:latin typeface="Arial" panose="020B0604020202020204" pitchFamily="34" charset="0"/>
              </a:rPr>
              <a:t>Des partenaires</a:t>
            </a:r>
          </a:p>
        </p:txBody>
      </p:sp>
      <p:pic>
        <p:nvPicPr>
          <p:cNvPr id="24" name="Picture 30" descr="REDACT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18730" y="873103"/>
            <a:ext cx="955675" cy="827087"/>
          </a:xfrm>
          <a:prstGeom prst="rect">
            <a:avLst/>
          </a:prstGeom>
          <a:noFill/>
        </p:spPr>
      </p:pic>
      <p:grpSp>
        <p:nvGrpSpPr>
          <p:cNvPr id="25" name="Group 32"/>
          <p:cNvGrpSpPr>
            <a:grpSpLocks/>
          </p:cNvGrpSpPr>
          <p:nvPr/>
        </p:nvGrpSpPr>
        <p:grpSpPr bwMode="auto">
          <a:xfrm>
            <a:off x="6973121" y="1087739"/>
            <a:ext cx="1561817" cy="894484"/>
            <a:chOff x="4422" y="709"/>
            <a:chExt cx="1205" cy="771"/>
          </a:xfrm>
        </p:grpSpPr>
        <p:pic>
          <p:nvPicPr>
            <p:cNvPr id="26" name="Picture 33" descr="J00790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2" y="799"/>
              <a:ext cx="118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4" descr="J00790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4" y="709"/>
              <a:ext cx="653"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29"/>
          <p:cNvSpPr>
            <a:spLocks noChangeArrowheads="1" noChangeShapeType="1" noTextEdit="1"/>
          </p:cNvSpPr>
          <p:nvPr/>
        </p:nvSpPr>
        <p:spPr bwMode="auto">
          <a:xfrm rot="21449330">
            <a:off x="2923709" y="1943962"/>
            <a:ext cx="3157349" cy="1410534"/>
          </a:xfrm>
          <a:prstGeom prst="rect">
            <a:avLst/>
          </a:prstGeom>
        </p:spPr>
        <p:txBody>
          <a:bodyPr spcFirstLastPara="1" wrap="none" fromWordArt="1">
            <a:prstTxWarp prst="textArchUp">
              <a:avLst>
                <a:gd name="adj" fmla="val 10800004"/>
              </a:avLst>
            </a:prstTxWarp>
          </a:bodyPr>
          <a:lstStyle/>
          <a:p>
            <a:pPr algn="ctr"/>
            <a:r>
              <a:rPr lang="fr-FR" kern="10" dirty="0">
                <a:ln w="9525">
                  <a:solidFill>
                    <a:srgbClr val="000000"/>
                  </a:solidFill>
                  <a:round/>
                  <a:headEnd/>
                  <a:tailEnd/>
                </a:ln>
                <a:solidFill>
                  <a:srgbClr val="000000"/>
                </a:solidFill>
              </a:rPr>
              <a:t>Démarche de projets</a:t>
            </a:r>
          </a:p>
        </p:txBody>
      </p:sp>
      <p:sp>
        <p:nvSpPr>
          <p:cNvPr id="30" name="Text Box 9"/>
          <p:cNvSpPr txBox="1">
            <a:spLocks noChangeArrowheads="1"/>
          </p:cNvSpPr>
          <p:nvPr/>
        </p:nvSpPr>
        <p:spPr bwMode="auto">
          <a:xfrm>
            <a:off x="129811" y="3449697"/>
            <a:ext cx="2377862" cy="1477328"/>
          </a:xfrm>
          <a:prstGeom prst="rect">
            <a:avLst/>
          </a:prstGeom>
          <a:solidFill>
            <a:srgbClr val="F9F4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fr-FR" altLang="fr-FR" sz="1800" b="1" dirty="0">
                <a:latin typeface="Arial" panose="020B0604020202020204" pitchFamily="34" charset="0"/>
              </a:rPr>
              <a:t>Découverte professionnelle des métiers et des formations professionnelles</a:t>
            </a:r>
          </a:p>
        </p:txBody>
      </p:sp>
      <p:sp>
        <p:nvSpPr>
          <p:cNvPr id="23" name="Text Box 18"/>
          <p:cNvSpPr txBox="1">
            <a:spLocks noChangeArrowheads="1"/>
          </p:cNvSpPr>
          <p:nvPr/>
        </p:nvSpPr>
        <p:spPr bwMode="auto">
          <a:xfrm>
            <a:off x="7225040" y="2981519"/>
            <a:ext cx="1309898"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800" b="1" dirty="0" smtClean="0">
                <a:latin typeface="Arial" panose="020B0604020202020204" pitchFamily="34" charset="0"/>
              </a:rPr>
              <a:t>Réussite au DNB</a:t>
            </a:r>
            <a:endParaRPr lang="fr-FR" altLang="fr-FR" sz="1800" b="1" dirty="0">
              <a:latin typeface="Arial" panose="020B0604020202020204" pitchFamily="34" charset="0"/>
            </a:endParaRPr>
          </a:p>
        </p:txBody>
      </p:sp>
    </p:spTree>
    <p:extLst>
      <p:ext uri="{BB962C8B-B14F-4D97-AF65-F5344CB8AC3E}">
        <p14:creationId xmlns:p14="http://schemas.microsoft.com/office/powerpoint/2010/main" val="2328634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rré corné 2"/>
          <p:cNvSpPr/>
          <p:nvPr/>
        </p:nvSpPr>
        <p:spPr>
          <a:xfrm>
            <a:off x="256770" y="874662"/>
            <a:ext cx="2419647" cy="135233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2" name="Rectangle 54"/>
          <p:cNvSpPr>
            <a:spLocks noChangeArrowheads="1"/>
          </p:cNvSpPr>
          <p:nvPr/>
        </p:nvSpPr>
        <p:spPr bwMode="auto">
          <a:xfrm>
            <a:off x="1943354" y="3014662"/>
            <a:ext cx="2062163" cy="30241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2" name="Titre 1"/>
          <p:cNvSpPr>
            <a:spLocks noGrp="1"/>
          </p:cNvSpPr>
          <p:nvPr>
            <p:ph type="title"/>
          </p:nvPr>
        </p:nvSpPr>
        <p:spPr>
          <a:xfrm>
            <a:off x="1469530" y="141694"/>
            <a:ext cx="7674469" cy="694920"/>
          </a:xfrm>
        </p:spPr>
        <p:txBody>
          <a:bodyPr>
            <a:normAutofit fontScale="90000"/>
          </a:bodyPr>
          <a:lstStyle/>
          <a:p>
            <a:r>
              <a:rPr lang="fr-FR" sz="2400" dirty="0"/>
              <a:t>Un fil </a:t>
            </a:r>
            <a:r>
              <a:rPr lang="fr-FR" sz="2400" dirty="0" smtClean="0"/>
              <a:t>rouge…</a:t>
            </a:r>
            <a:r>
              <a:rPr lang="fr-FR" sz="2400" dirty="0"/>
              <a:t/>
            </a:r>
            <a:br>
              <a:rPr lang="fr-FR" sz="2400" dirty="0"/>
            </a:br>
            <a:r>
              <a:rPr lang="fr-FR" sz="2400" dirty="0"/>
              <a:t>		…des projets de durée adaptée aux élèves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AutoShape 15"/>
          <p:cNvSpPr>
            <a:spLocks noChangeArrowheads="1"/>
          </p:cNvSpPr>
          <p:nvPr/>
        </p:nvSpPr>
        <p:spPr bwMode="auto">
          <a:xfrm>
            <a:off x="3823271" y="1583595"/>
            <a:ext cx="2719099" cy="360048"/>
          </a:xfrm>
          <a:prstGeom prst="foldedCorner">
            <a:avLst>
              <a:gd name="adj" fmla="val 12500"/>
            </a:avLst>
          </a:prstGeom>
          <a:solidFill>
            <a:srgbClr val="0070C0"/>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r>
              <a:rPr lang="fr-FR" altLang="fr-FR" sz="1400" b="1" dirty="0">
                <a:solidFill>
                  <a:schemeClr val="bg1"/>
                </a:solidFill>
                <a:latin typeface="Arial" panose="020B0604020202020204" pitchFamily="34" charset="0"/>
              </a:rPr>
              <a:t>Stratégie pédagogique</a:t>
            </a:r>
          </a:p>
        </p:txBody>
      </p:sp>
      <p:pic>
        <p:nvPicPr>
          <p:cNvPr id="31" name="Picture 16" descr="REDACT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494" y="935324"/>
            <a:ext cx="1346412" cy="11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7"/>
          <p:cNvSpPr>
            <a:spLocks noChangeArrowheads="1"/>
          </p:cNvSpPr>
          <p:nvPr/>
        </p:nvSpPr>
        <p:spPr bwMode="auto">
          <a:xfrm>
            <a:off x="3229554" y="1047554"/>
            <a:ext cx="3377848" cy="338554"/>
          </a:xfrm>
          <a:prstGeom prst="rect">
            <a:avLst/>
          </a:prstGeom>
          <a:noFill/>
          <a:ln w="9525">
            <a:noFill/>
            <a:miter lim="800000"/>
            <a:headEnd/>
            <a:tailEnd/>
          </a:ln>
          <a:effectLst/>
        </p:spPr>
        <p:txBody>
          <a:bodyPr wrap="none">
            <a:spAutoFit/>
          </a:bodyPr>
          <a:lstStyle/>
          <a:p>
            <a:pPr>
              <a:defRPr/>
            </a:pPr>
            <a:r>
              <a:rPr lang="fr-FR" sz="1600" b="1" dirty="0">
                <a:effectLst>
                  <a:outerShdw blurRad="38100" dist="38100" dir="2700000" algn="tl">
                    <a:srgbClr val="C0C0C0"/>
                  </a:outerShdw>
                </a:effectLst>
                <a:latin typeface="Arial" charset="0"/>
              </a:rPr>
              <a:t>Le projet d’une équipe éducative</a:t>
            </a:r>
          </a:p>
        </p:txBody>
      </p:sp>
      <p:sp>
        <p:nvSpPr>
          <p:cNvPr id="33" name="AutoShape 18"/>
          <p:cNvSpPr>
            <a:spLocks noChangeArrowheads="1"/>
          </p:cNvSpPr>
          <p:nvPr/>
        </p:nvSpPr>
        <p:spPr bwMode="auto">
          <a:xfrm>
            <a:off x="6695257" y="1682441"/>
            <a:ext cx="506339" cy="197563"/>
          </a:xfrm>
          <a:prstGeom prst="notchedRightArrow">
            <a:avLst>
              <a:gd name="adj1" fmla="val 50000"/>
              <a:gd name="adj2" fmla="val 45864"/>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4" name="Rectangle 55"/>
          <p:cNvSpPr>
            <a:spLocks noChangeArrowheads="1"/>
          </p:cNvSpPr>
          <p:nvPr/>
        </p:nvSpPr>
        <p:spPr bwMode="auto">
          <a:xfrm>
            <a:off x="4047299" y="2986427"/>
            <a:ext cx="2046288" cy="29527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5" name="Rectangle 56"/>
          <p:cNvSpPr>
            <a:spLocks noChangeArrowheads="1"/>
          </p:cNvSpPr>
          <p:nvPr/>
        </p:nvSpPr>
        <p:spPr bwMode="auto">
          <a:xfrm>
            <a:off x="6059742" y="2997200"/>
            <a:ext cx="2298700" cy="29781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6" name="Line 39"/>
          <p:cNvSpPr>
            <a:spLocks noChangeShapeType="1"/>
          </p:cNvSpPr>
          <p:nvPr/>
        </p:nvSpPr>
        <p:spPr bwMode="auto">
          <a:xfrm>
            <a:off x="7677404" y="4578783"/>
            <a:ext cx="681038" cy="0"/>
          </a:xfrm>
          <a:prstGeom prst="line">
            <a:avLst/>
          </a:prstGeom>
          <a:noFill/>
          <a:ln w="381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37" name="Rectangle 4"/>
          <p:cNvSpPr>
            <a:spLocks noChangeArrowheads="1"/>
          </p:cNvSpPr>
          <p:nvPr/>
        </p:nvSpPr>
        <p:spPr bwMode="auto">
          <a:xfrm>
            <a:off x="1956054" y="2743200"/>
            <a:ext cx="6423025" cy="2540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41" name="Text Box 13"/>
          <p:cNvSpPr txBox="1">
            <a:spLocks noChangeArrowheads="1"/>
          </p:cNvSpPr>
          <p:nvPr/>
        </p:nvSpPr>
        <p:spPr bwMode="auto">
          <a:xfrm>
            <a:off x="2339975" y="23495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a:solidFill>
                  <a:srgbClr val="000066"/>
                </a:solidFill>
              </a:rPr>
              <a:t>Sept.</a:t>
            </a:r>
          </a:p>
        </p:txBody>
      </p:sp>
      <p:sp>
        <p:nvSpPr>
          <p:cNvPr id="42" name="Text Box 14"/>
          <p:cNvSpPr txBox="1">
            <a:spLocks noChangeArrowheads="1"/>
          </p:cNvSpPr>
          <p:nvPr/>
        </p:nvSpPr>
        <p:spPr bwMode="auto">
          <a:xfrm>
            <a:off x="8101013" y="24209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r" eaLnBrk="1" hangingPunct="1">
              <a:spcBef>
                <a:spcPct val="50000"/>
              </a:spcBef>
            </a:pPr>
            <a:r>
              <a:rPr lang="fr-FR" altLang="fr-FR" sz="1400" b="1">
                <a:solidFill>
                  <a:srgbClr val="000066"/>
                </a:solidFill>
              </a:rPr>
              <a:t>Juin</a:t>
            </a:r>
          </a:p>
        </p:txBody>
      </p:sp>
      <p:sp>
        <p:nvSpPr>
          <p:cNvPr id="43" name="Text Box 20"/>
          <p:cNvSpPr txBox="1">
            <a:spLocks noChangeArrowheads="1"/>
          </p:cNvSpPr>
          <p:nvPr/>
        </p:nvSpPr>
        <p:spPr bwMode="auto">
          <a:xfrm>
            <a:off x="152801" y="953173"/>
            <a:ext cx="25651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2800" b="1" dirty="0">
                <a:solidFill>
                  <a:schemeClr val="tx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Projet pédagogique</a:t>
            </a:r>
          </a:p>
        </p:txBody>
      </p:sp>
      <p:grpSp>
        <p:nvGrpSpPr>
          <p:cNvPr id="44" name="Group 29"/>
          <p:cNvGrpSpPr>
            <a:grpSpLocks/>
          </p:cNvGrpSpPr>
          <p:nvPr/>
        </p:nvGrpSpPr>
        <p:grpSpPr bwMode="auto">
          <a:xfrm>
            <a:off x="6678511" y="3203582"/>
            <a:ext cx="1473200" cy="1100570"/>
            <a:chOff x="773" y="2258"/>
            <a:chExt cx="1088" cy="862"/>
          </a:xfrm>
          <a:solidFill>
            <a:srgbClr val="0070C0"/>
          </a:solidFill>
        </p:grpSpPr>
        <p:sp>
          <p:nvSpPr>
            <p:cNvPr id="45" name="Oval 30"/>
            <p:cNvSpPr>
              <a:spLocks noChangeArrowheads="1"/>
            </p:cNvSpPr>
            <p:nvPr/>
          </p:nvSpPr>
          <p:spPr bwMode="auto">
            <a:xfrm>
              <a:off x="773" y="2258"/>
              <a:ext cx="1088" cy="862"/>
            </a:xfrm>
            <a:prstGeom prst="ellipse">
              <a:avLst/>
            </a:prstGeom>
            <a:grpFill/>
            <a:ln w="9525">
              <a:solidFill>
                <a:schemeClr val="tx1"/>
              </a:solidFill>
              <a:round/>
              <a:headEnd/>
              <a:tailEnd/>
            </a:ln>
            <a:effectLst>
              <a:outerShdw dist="107763" dir="13500000" algn="ctr" rotWithShape="0">
                <a:schemeClr val="bg2">
                  <a:alpha val="50000"/>
                </a:schemeClr>
              </a:outerShdw>
            </a:effectLst>
          </p:spPr>
          <p:txBody>
            <a:bodyPr wrap="none" anchor="ctr"/>
            <a:lstStyle/>
            <a:p>
              <a:pPr>
                <a:defRPr/>
              </a:pPr>
              <a:endParaRPr lang="fr-FR"/>
            </a:p>
          </p:txBody>
        </p:sp>
        <p:sp>
          <p:nvSpPr>
            <p:cNvPr id="46" name="Text Box 31"/>
            <p:cNvSpPr txBox="1">
              <a:spLocks noChangeArrowheads="1"/>
            </p:cNvSpPr>
            <p:nvPr/>
          </p:nvSpPr>
          <p:spPr bwMode="auto">
            <a:xfrm>
              <a:off x="932" y="2574"/>
              <a:ext cx="726" cy="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600" b="1" dirty="0" smtClean="0">
                  <a:solidFill>
                    <a:schemeClr val="bg1"/>
                  </a:solidFill>
                  <a:latin typeface="Arial" panose="020B0604020202020204" pitchFamily="34" charset="0"/>
                </a:rPr>
                <a:t>Projet</a:t>
              </a:r>
              <a:endParaRPr lang="fr-FR" altLang="fr-FR" sz="1600" b="1" dirty="0">
                <a:solidFill>
                  <a:schemeClr val="bg1"/>
                </a:solidFill>
                <a:latin typeface="Arial" panose="020B0604020202020204" pitchFamily="34" charset="0"/>
              </a:endParaRPr>
            </a:p>
          </p:txBody>
        </p:sp>
      </p:grpSp>
      <p:sp>
        <p:nvSpPr>
          <p:cNvPr id="47" name="Line 34"/>
          <p:cNvSpPr>
            <a:spLocks noChangeShapeType="1"/>
          </p:cNvSpPr>
          <p:nvPr/>
        </p:nvSpPr>
        <p:spPr bwMode="auto">
          <a:xfrm flipV="1">
            <a:off x="1873684" y="3304855"/>
            <a:ext cx="6505396" cy="51120"/>
          </a:xfrm>
          <a:prstGeom prst="line">
            <a:avLst/>
          </a:prstGeom>
          <a:noFill/>
          <a:ln w="38100">
            <a:solidFill>
              <a:schemeClr val="accent3">
                <a:lumMod val="50000"/>
              </a:schemeClr>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48" name="Line 35"/>
          <p:cNvSpPr>
            <a:spLocks noChangeShapeType="1"/>
          </p:cNvSpPr>
          <p:nvPr/>
        </p:nvSpPr>
        <p:spPr bwMode="auto">
          <a:xfrm>
            <a:off x="2070391" y="5422775"/>
            <a:ext cx="6308688" cy="22350"/>
          </a:xfrm>
          <a:prstGeom prst="line">
            <a:avLst/>
          </a:prstGeom>
          <a:noFill/>
          <a:ln w="38100">
            <a:solidFill>
              <a:schemeClr val="bg2">
                <a:lumMod val="50000"/>
              </a:schemeClr>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grpSp>
        <p:nvGrpSpPr>
          <p:cNvPr id="49" name="Group 67"/>
          <p:cNvGrpSpPr>
            <a:grpSpLocks/>
          </p:cNvGrpSpPr>
          <p:nvPr/>
        </p:nvGrpSpPr>
        <p:grpSpPr bwMode="auto">
          <a:xfrm>
            <a:off x="1956054" y="5843588"/>
            <a:ext cx="2097088" cy="609600"/>
            <a:chOff x="1474" y="3681"/>
            <a:chExt cx="1321" cy="384"/>
          </a:xfrm>
        </p:grpSpPr>
        <p:sp>
          <p:nvSpPr>
            <p:cNvPr id="50" name="File"/>
            <p:cNvSpPr>
              <a:spLocks noEditPoints="1" noChangeArrowheads="1"/>
            </p:cNvSpPr>
            <p:nvPr/>
          </p:nvSpPr>
          <p:spPr bwMode="auto">
            <a:xfrm>
              <a:off x="1474" y="3681"/>
              <a:ext cx="1315" cy="38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D0D0D"/>
            </a:solidFill>
            <a:ln w="9525">
              <a:solidFill>
                <a:srgbClr val="000000"/>
              </a:solidFill>
              <a:miter lim="800000"/>
              <a:headEnd/>
              <a:tailEnd/>
            </a:ln>
            <a:effectLst>
              <a:outerShdw dist="107763" dir="2700000" algn="ctr" rotWithShape="0">
                <a:srgbClr val="808080"/>
              </a:outerShdw>
            </a:effectLst>
          </p:spPr>
          <p:txBody>
            <a:bodyPr/>
            <a:lstStyle/>
            <a:p>
              <a:pPr>
                <a:defRPr/>
              </a:pPr>
              <a:endParaRPr lang="fr-FR"/>
            </a:p>
          </p:txBody>
        </p:sp>
        <p:sp>
          <p:nvSpPr>
            <p:cNvPr id="51" name="Text Box 40"/>
            <p:cNvSpPr txBox="1">
              <a:spLocks noChangeArrowheads="1"/>
            </p:cNvSpPr>
            <p:nvPr/>
          </p:nvSpPr>
          <p:spPr bwMode="auto">
            <a:xfrm>
              <a:off x="1567" y="3788"/>
              <a:ext cx="1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solidFill>
                    <a:schemeClr val="bg1"/>
                  </a:solidFill>
                  <a:latin typeface="Arial" panose="020B0604020202020204" pitchFamily="34" charset="0"/>
                  <a:cs typeface="Arial" panose="020B0604020202020204" pitchFamily="34" charset="0"/>
                </a:rPr>
                <a:t>Connaissance de soi</a:t>
              </a:r>
            </a:p>
          </p:txBody>
        </p:sp>
      </p:grpSp>
      <p:grpSp>
        <p:nvGrpSpPr>
          <p:cNvPr id="52" name="Group 59"/>
          <p:cNvGrpSpPr>
            <a:grpSpLocks/>
          </p:cNvGrpSpPr>
          <p:nvPr/>
        </p:nvGrpSpPr>
        <p:grpSpPr bwMode="auto">
          <a:xfrm>
            <a:off x="4027742" y="5854701"/>
            <a:ext cx="2087562" cy="592715"/>
            <a:chOff x="2600" y="3566"/>
            <a:chExt cx="1006" cy="555"/>
          </a:xfrm>
        </p:grpSpPr>
        <p:sp>
          <p:nvSpPr>
            <p:cNvPr id="53" name="File"/>
            <p:cNvSpPr>
              <a:spLocks noEditPoints="1" noChangeArrowheads="1"/>
            </p:cNvSpPr>
            <p:nvPr/>
          </p:nvSpPr>
          <p:spPr bwMode="auto">
            <a:xfrm>
              <a:off x="2600" y="3566"/>
              <a:ext cx="998" cy="499"/>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D0D0D"/>
            </a:solidFill>
            <a:ln w="9525">
              <a:solidFill>
                <a:srgbClr val="000000"/>
              </a:solidFill>
              <a:miter lim="800000"/>
              <a:headEnd/>
              <a:tailEnd/>
            </a:ln>
            <a:effectLst>
              <a:outerShdw dist="107763" dir="2700000" algn="ctr" rotWithShape="0">
                <a:srgbClr val="808080"/>
              </a:outerShdw>
            </a:effectLst>
          </p:spPr>
          <p:txBody>
            <a:bodyPr/>
            <a:lstStyle/>
            <a:p>
              <a:pPr>
                <a:defRPr/>
              </a:pPr>
              <a:endParaRPr lang="fr-FR"/>
            </a:p>
          </p:txBody>
        </p:sp>
        <p:sp>
          <p:nvSpPr>
            <p:cNvPr id="54" name="Text Box 41"/>
            <p:cNvSpPr txBox="1">
              <a:spLocks noChangeArrowheads="1"/>
            </p:cNvSpPr>
            <p:nvPr/>
          </p:nvSpPr>
          <p:spPr bwMode="auto">
            <a:xfrm>
              <a:off x="2608" y="3631"/>
              <a:ext cx="99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solidFill>
                    <a:schemeClr val="bg1"/>
                  </a:solidFill>
                  <a:latin typeface="Arial" panose="020B0604020202020204" pitchFamily="34" charset="0"/>
                  <a:cs typeface="Arial" panose="020B0604020202020204" pitchFamily="34" charset="0"/>
                </a:rPr>
                <a:t>Connaissance de son environnement</a:t>
              </a:r>
            </a:p>
          </p:txBody>
        </p:sp>
      </p:grpSp>
      <p:grpSp>
        <p:nvGrpSpPr>
          <p:cNvPr id="55" name="Group 68"/>
          <p:cNvGrpSpPr>
            <a:grpSpLocks/>
          </p:cNvGrpSpPr>
          <p:nvPr/>
        </p:nvGrpSpPr>
        <p:grpSpPr bwMode="auto">
          <a:xfrm>
            <a:off x="6086729" y="5835650"/>
            <a:ext cx="2278063" cy="609600"/>
            <a:chOff x="4076" y="3676"/>
            <a:chExt cx="1435" cy="384"/>
          </a:xfrm>
        </p:grpSpPr>
        <p:sp>
          <p:nvSpPr>
            <p:cNvPr id="56" name="File"/>
            <p:cNvSpPr>
              <a:spLocks noEditPoints="1" noChangeArrowheads="1"/>
            </p:cNvSpPr>
            <p:nvPr/>
          </p:nvSpPr>
          <p:spPr bwMode="auto">
            <a:xfrm>
              <a:off x="4076" y="3676"/>
              <a:ext cx="1435" cy="38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D0D0D"/>
            </a:solidFill>
            <a:ln w="9525">
              <a:solidFill>
                <a:srgbClr val="000000"/>
              </a:solidFill>
              <a:miter lim="800000"/>
              <a:headEnd/>
              <a:tailEnd/>
            </a:ln>
            <a:effectLst>
              <a:outerShdw dist="107763" dir="2700000" algn="ctr" rotWithShape="0">
                <a:srgbClr val="808080"/>
              </a:outerShdw>
            </a:effectLst>
          </p:spPr>
          <p:txBody>
            <a:bodyPr/>
            <a:lstStyle/>
            <a:p>
              <a:pPr>
                <a:defRPr/>
              </a:pPr>
              <a:endParaRPr lang="fr-FR"/>
            </a:p>
          </p:txBody>
        </p:sp>
        <p:sp>
          <p:nvSpPr>
            <p:cNvPr id="57" name="Text Box 66"/>
            <p:cNvSpPr txBox="1">
              <a:spLocks noChangeArrowheads="1"/>
            </p:cNvSpPr>
            <p:nvPr/>
          </p:nvSpPr>
          <p:spPr bwMode="auto">
            <a:xfrm>
              <a:off x="4195" y="3702"/>
              <a:ext cx="122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solidFill>
                    <a:schemeClr val="bg1"/>
                  </a:solidFill>
                  <a:latin typeface="Arial" panose="020B0604020202020204" pitchFamily="34" charset="0"/>
                  <a:cs typeface="Arial" panose="020B0604020202020204" pitchFamily="34" charset="0"/>
                </a:rPr>
                <a:t>Appropriation réalisation</a:t>
              </a:r>
            </a:p>
          </p:txBody>
        </p:sp>
      </p:grpSp>
      <p:sp>
        <p:nvSpPr>
          <p:cNvPr id="58" name="Text Box 53"/>
          <p:cNvSpPr txBox="1">
            <a:spLocks noChangeArrowheads="1"/>
          </p:cNvSpPr>
          <p:nvPr/>
        </p:nvSpPr>
        <p:spPr bwMode="auto">
          <a:xfrm>
            <a:off x="1943354" y="6381750"/>
            <a:ext cx="6419850" cy="369888"/>
          </a:xfrm>
          <a:prstGeom prst="rect">
            <a:avLst/>
          </a:prstGeom>
          <a:solidFill>
            <a:srgbClr val="FD0D0D"/>
          </a:solidFill>
          <a:ln w="3175">
            <a:solidFill>
              <a:schemeClr val="tx1"/>
            </a:solidFill>
            <a:miter lim="800000"/>
            <a:headEnd/>
            <a:tailEnd/>
          </a:ln>
          <a:effectLst>
            <a:outerShdw dist="107763" dir="2700000" algn="ctr" rotWithShape="0">
              <a:srgbClr val="000000">
                <a:alpha val="50000"/>
              </a:srgbClr>
            </a:outerShdw>
          </a:effectLst>
        </p:spPr>
        <p:txBody>
          <a:bodyPr>
            <a:spAutoFit/>
          </a:bodyPr>
          <a:lstStyle/>
          <a:p>
            <a:pPr algn="ctr">
              <a:spcBef>
                <a:spcPct val="50000"/>
              </a:spcBef>
              <a:defRPr/>
            </a:pPr>
            <a:r>
              <a:rPr lang="fr-FR" sz="1800" b="1" dirty="0">
                <a:solidFill>
                  <a:schemeClr val="bg1"/>
                </a:solidFill>
                <a:latin typeface="Arial" panose="020B0604020202020204" pitchFamily="34" charset="0"/>
                <a:cs typeface="Arial" panose="020B0604020202020204" pitchFamily="34" charset="0"/>
              </a:rPr>
              <a:t>Élaboration d’un projet personnel et professionnel</a:t>
            </a:r>
          </a:p>
        </p:txBody>
      </p:sp>
      <p:sp>
        <p:nvSpPr>
          <p:cNvPr id="59" name="Text Box 9"/>
          <p:cNvSpPr txBox="1">
            <a:spLocks noChangeArrowheads="1"/>
          </p:cNvSpPr>
          <p:nvPr/>
        </p:nvSpPr>
        <p:spPr bwMode="auto">
          <a:xfrm>
            <a:off x="34926" y="2899396"/>
            <a:ext cx="1838757" cy="830997"/>
          </a:xfrm>
          <a:prstGeom prst="rect">
            <a:avLst/>
          </a:prstGeom>
          <a:solidFill>
            <a:schemeClr val="accent3">
              <a:lumMod val="60000"/>
              <a:lumOff val="40000"/>
            </a:schemeClr>
          </a:solidFill>
          <a:ln>
            <a:noFill/>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fr-FR" altLang="fr-FR" sz="1600" b="1" dirty="0">
                <a:latin typeface="Arial" panose="020B0604020202020204" pitchFamily="34" charset="0"/>
              </a:rPr>
              <a:t>Enseignements obligatoires (troisième)</a:t>
            </a:r>
          </a:p>
        </p:txBody>
      </p:sp>
      <p:sp>
        <p:nvSpPr>
          <p:cNvPr id="60" name="Text Box 16"/>
          <p:cNvSpPr txBox="1">
            <a:spLocks noChangeArrowheads="1"/>
          </p:cNvSpPr>
          <p:nvPr/>
        </p:nvSpPr>
        <p:spPr bwMode="auto">
          <a:xfrm>
            <a:off x="-33943" y="5155078"/>
            <a:ext cx="2104333" cy="584775"/>
          </a:xfrm>
          <a:prstGeom prst="rect">
            <a:avLst/>
          </a:prstGeom>
          <a:solidFill>
            <a:schemeClr val="bg2">
              <a:lumMod val="75000"/>
            </a:schemeClr>
          </a:solidFill>
          <a:ln>
            <a:noFill/>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600" b="1" dirty="0">
                <a:latin typeface="Arial" panose="020B0604020202020204" pitchFamily="34" charset="0"/>
              </a:rPr>
              <a:t>Accompagnement à l’orientation</a:t>
            </a:r>
          </a:p>
        </p:txBody>
      </p:sp>
      <p:sp>
        <p:nvSpPr>
          <p:cNvPr id="63" name="Text Box 9"/>
          <p:cNvSpPr txBox="1">
            <a:spLocks noChangeArrowheads="1"/>
          </p:cNvSpPr>
          <p:nvPr/>
        </p:nvSpPr>
        <p:spPr bwMode="auto">
          <a:xfrm>
            <a:off x="28576" y="4387289"/>
            <a:ext cx="7642478"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fr-FR" altLang="fr-FR" sz="1600" b="1" dirty="0">
                <a:latin typeface="Arial" panose="020B0604020202020204" pitchFamily="34" charset="0"/>
              </a:rPr>
              <a:t>Découverte professionnelle des métiers et des formations professionnelles</a:t>
            </a:r>
          </a:p>
        </p:txBody>
      </p:sp>
      <p:sp>
        <p:nvSpPr>
          <p:cNvPr id="64" name="Text Box 44"/>
          <p:cNvSpPr txBox="1">
            <a:spLocks noChangeArrowheads="1"/>
          </p:cNvSpPr>
          <p:nvPr/>
        </p:nvSpPr>
        <p:spPr bwMode="auto">
          <a:xfrm>
            <a:off x="2339975" y="4816181"/>
            <a:ext cx="1359657" cy="523220"/>
          </a:xfrm>
          <a:prstGeom prst="rect">
            <a:avLst/>
          </a:prstGeom>
          <a:solidFill>
            <a:schemeClr val="bg2"/>
          </a:solidFill>
          <a:ln w="28575">
            <a:solidFill>
              <a:schemeClr val="tx1"/>
            </a:solidFill>
            <a:prstDash val="dash"/>
            <a:miter lim="800000"/>
            <a:headEnd/>
            <a:tailEnd/>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latin typeface="Arial" panose="020B0604020202020204" pitchFamily="34" charset="0"/>
                <a:cs typeface="Arial" panose="020B0604020202020204" pitchFamily="34" charset="0"/>
              </a:rPr>
              <a:t>Séquence d’observation</a:t>
            </a:r>
          </a:p>
        </p:txBody>
      </p:sp>
      <p:sp>
        <p:nvSpPr>
          <p:cNvPr id="65" name="Text Box 45"/>
          <p:cNvSpPr txBox="1">
            <a:spLocks noChangeArrowheads="1"/>
          </p:cNvSpPr>
          <p:nvPr/>
        </p:nvSpPr>
        <p:spPr bwMode="auto">
          <a:xfrm>
            <a:off x="6179133" y="5008612"/>
            <a:ext cx="1728787" cy="307777"/>
          </a:xfrm>
          <a:prstGeom prst="rect">
            <a:avLst/>
          </a:prstGeom>
          <a:solidFill>
            <a:schemeClr val="bg2"/>
          </a:solidFill>
          <a:ln w="28575">
            <a:solidFill>
              <a:schemeClr val="tx1"/>
            </a:solidFill>
            <a:prstDash val="dash"/>
            <a:miter lim="800000"/>
            <a:headEnd/>
            <a:tailEnd/>
          </a:ln>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fr-FR" altLang="fr-FR" sz="1400" b="1" dirty="0">
                <a:latin typeface="Arial" panose="020B0604020202020204" pitchFamily="34" charset="0"/>
                <a:cs typeface="Arial" panose="020B0604020202020204" pitchFamily="34" charset="0"/>
              </a:rPr>
              <a:t>Stage d’initiation</a:t>
            </a:r>
          </a:p>
        </p:txBody>
      </p:sp>
      <p:sp>
        <p:nvSpPr>
          <p:cNvPr id="66" name="Text Box 45"/>
          <p:cNvSpPr txBox="1">
            <a:spLocks noChangeArrowheads="1"/>
          </p:cNvSpPr>
          <p:nvPr/>
        </p:nvSpPr>
        <p:spPr bwMode="auto">
          <a:xfrm>
            <a:off x="3920034" y="3365451"/>
            <a:ext cx="1159789" cy="954107"/>
          </a:xfrm>
          <a:prstGeom prst="rect">
            <a:avLst/>
          </a:prstGeom>
          <a:solidFill>
            <a:schemeClr val="bg2"/>
          </a:solidFill>
          <a:ln w="28575">
            <a:solidFill>
              <a:schemeClr val="tx1"/>
            </a:solidFill>
            <a:prstDash val="dash"/>
            <a:miter lim="800000"/>
            <a:headEnd/>
            <a:tailEnd/>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latin typeface="Arial" panose="020B0604020202020204" pitchFamily="34" charset="0"/>
                <a:cs typeface="Arial" panose="020B0604020202020204" pitchFamily="34" charset="0"/>
              </a:rPr>
              <a:t>Immersion sur un plateau technique</a:t>
            </a:r>
          </a:p>
        </p:txBody>
      </p:sp>
      <p:sp>
        <p:nvSpPr>
          <p:cNvPr id="67" name="Oval 30"/>
          <p:cNvSpPr>
            <a:spLocks noChangeArrowheads="1"/>
          </p:cNvSpPr>
          <p:nvPr/>
        </p:nvSpPr>
        <p:spPr bwMode="auto">
          <a:xfrm>
            <a:off x="4056392" y="4741455"/>
            <a:ext cx="1498739" cy="1053154"/>
          </a:xfrm>
          <a:prstGeom prst="ellipse">
            <a:avLst/>
          </a:prstGeom>
          <a:solidFill>
            <a:srgbClr val="0070C0"/>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defRPr/>
            </a:pPr>
            <a:endParaRPr lang="fr-FR"/>
          </a:p>
        </p:txBody>
      </p:sp>
      <p:sp>
        <p:nvSpPr>
          <p:cNvPr id="68" name="Text Box 31"/>
          <p:cNvSpPr txBox="1">
            <a:spLocks noChangeArrowheads="1"/>
          </p:cNvSpPr>
          <p:nvPr/>
        </p:nvSpPr>
        <p:spPr bwMode="auto">
          <a:xfrm>
            <a:off x="4264645" y="4841278"/>
            <a:ext cx="983036" cy="6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600" b="1" dirty="0">
                <a:solidFill>
                  <a:schemeClr val="bg1"/>
                </a:solidFill>
                <a:latin typeface="Arial" panose="020B0604020202020204" pitchFamily="34" charset="0"/>
              </a:rPr>
              <a:t>Projet</a:t>
            </a:r>
          </a:p>
          <a:p>
            <a:pPr algn="ctr" eaLnBrk="1" hangingPunct="1">
              <a:spcBef>
                <a:spcPct val="50000"/>
              </a:spcBef>
            </a:pPr>
            <a:r>
              <a:rPr lang="fr-FR" altLang="fr-FR" sz="1200" b="1" dirty="0">
                <a:solidFill>
                  <a:schemeClr val="bg1"/>
                </a:solidFill>
                <a:latin typeface="Arial" panose="020B0604020202020204" pitchFamily="34" charset="0"/>
              </a:rPr>
              <a:t>(EPI)</a:t>
            </a:r>
          </a:p>
        </p:txBody>
      </p:sp>
      <p:sp>
        <p:nvSpPr>
          <p:cNvPr id="69" name="AutoShape 25"/>
          <p:cNvSpPr>
            <a:spLocks noChangeArrowheads="1"/>
          </p:cNvSpPr>
          <p:nvPr/>
        </p:nvSpPr>
        <p:spPr bwMode="auto">
          <a:xfrm rot="2761609" flipV="1">
            <a:off x="1225564" y="3833271"/>
            <a:ext cx="881063" cy="504825"/>
          </a:xfrm>
          <a:prstGeom prst="curvedUpArrow">
            <a:avLst>
              <a:gd name="adj1" fmla="val 34906"/>
              <a:gd name="adj2" fmla="val 69811"/>
              <a:gd name="adj3" fmla="val 33333"/>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70" name="AutoShape 36"/>
          <p:cNvSpPr>
            <a:spLocks noChangeArrowheads="1"/>
          </p:cNvSpPr>
          <p:nvPr/>
        </p:nvSpPr>
        <p:spPr bwMode="auto">
          <a:xfrm rot="9653643" flipV="1">
            <a:off x="925807" y="4841989"/>
            <a:ext cx="838200" cy="309562"/>
          </a:xfrm>
          <a:prstGeom prst="curvedUpArrow">
            <a:avLst>
              <a:gd name="adj1" fmla="val 54154"/>
              <a:gd name="adj2" fmla="val 108308"/>
              <a:gd name="adj3" fmla="val 33333"/>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grpSp>
        <p:nvGrpSpPr>
          <p:cNvPr id="38" name="Group 23"/>
          <p:cNvGrpSpPr>
            <a:grpSpLocks/>
          </p:cNvGrpSpPr>
          <p:nvPr/>
        </p:nvGrpSpPr>
        <p:grpSpPr bwMode="auto">
          <a:xfrm>
            <a:off x="2454574" y="3295650"/>
            <a:ext cx="1327716" cy="1098550"/>
            <a:chOff x="885" y="2220"/>
            <a:chExt cx="952" cy="692"/>
          </a:xfrm>
        </p:grpSpPr>
        <p:sp>
          <p:nvSpPr>
            <p:cNvPr id="39" name="Oval 6"/>
            <p:cNvSpPr>
              <a:spLocks noChangeArrowheads="1"/>
            </p:cNvSpPr>
            <p:nvPr/>
          </p:nvSpPr>
          <p:spPr bwMode="auto">
            <a:xfrm>
              <a:off x="885" y="2220"/>
              <a:ext cx="893" cy="692"/>
            </a:xfrm>
            <a:prstGeom prst="ellipse">
              <a:avLst/>
            </a:prstGeom>
            <a:solidFill>
              <a:srgbClr val="0070C0"/>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defRPr/>
              </a:pPr>
              <a:endParaRPr lang="fr-FR"/>
            </a:p>
          </p:txBody>
        </p:sp>
        <p:sp>
          <p:nvSpPr>
            <p:cNvPr id="40" name="Text Box 7"/>
            <p:cNvSpPr txBox="1">
              <a:spLocks noChangeArrowheads="1"/>
            </p:cNvSpPr>
            <p:nvPr/>
          </p:nvSpPr>
          <p:spPr bwMode="auto">
            <a:xfrm>
              <a:off x="911" y="2298"/>
              <a:ext cx="92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600" b="1" dirty="0">
                  <a:solidFill>
                    <a:schemeClr val="bg1"/>
                  </a:solidFill>
                  <a:latin typeface="Arial" panose="020B0604020202020204" pitchFamily="34" charset="0"/>
                </a:rPr>
                <a:t>Projet de découverte</a:t>
              </a:r>
            </a:p>
          </p:txBody>
        </p:sp>
      </p:grpSp>
      <p:sp>
        <p:nvSpPr>
          <p:cNvPr id="73" name="Text Box 45"/>
          <p:cNvSpPr txBox="1">
            <a:spLocks noChangeArrowheads="1"/>
          </p:cNvSpPr>
          <p:nvPr/>
        </p:nvSpPr>
        <p:spPr bwMode="auto">
          <a:xfrm>
            <a:off x="5336557" y="3681375"/>
            <a:ext cx="1281163" cy="523220"/>
          </a:xfrm>
          <a:prstGeom prst="rect">
            <a:avLst/>
          </a:prstGeom>
          <a:solidFill>
            <a:schemeClr val="bg2"/>
          </a:solidFill>
          <a:ln w="28575">
            <a:solidFill>
              <a:schemeClr val="tx1"/>
            </a:solidFill>
            <a:prstDash val="dash"/>
            <a:miter lim="800000"/>
            <a:headEnd/>
            <a:tailEnd/>
          </a:ln>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400" b="1" dirty="0">
                <a:latin typeface="Arial" panose="020B0604020202020204" pitchFamily="34" charset="0"/>
                <a:cs typeface="Arial" panose="020B0604020202020204" pitchFamily="34" charset="0"/>
              </a:rPr>
              <a:t>Classe en entreprise</a:t>
            </a:r>
          </a:p>
        </p:txBody>
      </p:sp>
      <p:sp>
        <p:nvSpPr>
          <p:cNvPr id="71" name="AutoShape 37"/>
          <p:cNvSpPr>
            <a:spLocks noChangeArrowheads="1"/>
          </p:cNvSpPr>
          <p:nvPr/>
        </p:nvSpPr>
        <p:spPr bwMode="auto">
          <a:xfrm rot="10514034" flipH="1">
            <a:off x="225979" y="3730393"/>
            <a:ext cx="553685" cy="749940"/>
          </a:xfrm>
          <a:prstGeom prst="curvedRightArrow">
            <a:avLst>
              <a:gd name="adj1" fmla="val 25083"/>
              <a:gd name="adj2" fmla="val 50166"/>
              <a:gd name="adj3" fmla="val 33333"/>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74" name="Text Box 67"/>
          <p:cNvSpPr txBox="1">
            <a:spLocks noChangeArrowheads="1"/>
          </p:cNvSpPr>
          <p:nvPr/>
        </p:nvSpPr>
        <p:spPr bwMode="auto">
          <a:xfrm>
            <a:off x="8340554" y="3770920"/>
            <a:ext cx="792162" cy="338554"/>
          </a:xfrm>
          <a:prstGeom prst="rect">
            <a:avLst/>
          </a:prstGeom>
          <a:solidFill>
            <a:schemeClr val="accent3">
              <a:lumMod val="75000"/>
            </a:schemeClr>
          </a:solidFill>
          <a:ln>
            <a:solidFill>
              <a:schemeClr val="accent3">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fr-FR" sz="1600" b="1" dirty="0">
                <a:solidFill>
                  <a:schemeClr val="bg1"/>
                </a:solidFill>
                <a:latin typeface="Arial" panose="020B0604020202020204" pitchFamily="34" charset="0"/>
                <a:cs typeface="Arial" panose="020B0604020202020204" pitchFamily="34" charset="0"/>
              </a:rPr>
              <a:t>Socle</a:t>
            </a:r>
          </a:p>
        </p:txBody>
      </p:sp>
      <p:sp>
        <p:nvSpPr>
          <p:cNvPr id="75" name="Text Box 67"/>
          <p:cNvSpPr txBox="1">
            <a:spLocks noChangeArrowheads="1"/>
          </p:cNvSpPr>
          <p:nvPr/>
        </p:nvSpPr>
        <p:spPr bwMode="auto">
          <a:xfrm>
            <a:off x="8351837" y="4394200"/>
            <a:ext cx="792162" cy="338554"/>
          </a:xfrm>
          <a:prstGeom prst="rect">
            <a:avLst/>
          </a:prstGeom>
          <a:solidFill>
            <a:schemeClr val="accent3">
              <a:lumMod val="75000"/>
            </a:schemeClr>
          </a:solidFill>
          <a:ln>
            <a:solidFill>
              <a:schemeClr val="accent3">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fr-FR" sz="1600" b="1" dirty="0">
                <a:solidFill>
                  <a:schemeClr val="bg1"/>
                </a:solidFill>
                <a:latin typeface="Arial" panose="020B0604020202020204" pitchFamily="34" charset="0"/>
                <a:cs typeface="Arial" panose="020B0604020202020204" pitchFamily="34" charset="0"/>
              </a:rPr>
              <a:t>DNB</a:t>
            </a:r>
          </a:p>
        </p:txBody>
      </p:sp>
      <p:sp>
        <p:nvSpPr>
          <p:cNvPr id="76" name="Text Box 67"/>
          <p:cNvSpPr txBox="1">
            <a:spLocks noChangeArrowheads="1"/>
          </p:cNvSpPr>
          <p:nvPr/>
        </p:nvSpPr>
        <p:spPr bwMode="auto">
          <a:xfrm>
            <a:off x="8351838" y="5113239"/>
            <a:ext cx="792162" cy="584775"/>
          </a:xfrm>
          <a:prstGeom prst="rect">
            <a:avLst/>
          </a:prstGeom>
          <a:solidFill>
            <a:schemeClr val="accent3">
              <a:lumMod val="75000"/>
            </a:schemeClr>
          </a:solidFill>
          <a:ln>
            <a:solidFill>
              <a:schemeClr val="accent3">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fr-FR" sz="1600" b="1" dirty="0">
                <a:solidFill>
                  <a:schemeClr val="bg1"/>
                </a:solidFill>
                <a:latin typeface="Arial" panose="020B0604020202020204" pitchFamily="34" charset="0"/>
                <a:cs typeface="Arial" panose="020B0604020202020204" pitchFamily="34" charset="0"/>
              </a:rPr>
              <a:t>Orientation</a:t>
            </a:r>
          </a:p>
        </p:txBody>
      </p:sp>
    </p:spTree>
    <p:extLst>
      <p:ext uri="{BB962C8B-B14F-4D97-AF65-F5344CB8AC3E}">
        <p14:creationId xmlns:p14="http://schemas.microsoft.com/office/powerpoint/2010/main" val="363790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Titre 1"/>
          <p:cNvSpPr>
            <a:spLocks noGrp="1"/>
          </p:cNvSpPr>
          <p:nvPr>
            <p:ph type="title"/>
          </p:nvPr>
        </p:nvSpPr>
        <p:spPr>
          <a:xfrm>
            <a:off x="1469530" y="141694"/>
            <a:ext cx="7674469" cy="694920"/>
          </a:xfrm>
        </p:spPr>
        <p:txBody>
          <a:bodyPr>
            <a:normAutofit fontScale="90000"/>
          </a:bodyPr>
          <a:lstStyle/>
          <a:p>
            <a:r>
              <a:rPr lang="fr-FR" sz="2400" dirty="0"/>
              <a:t>Le projet pédagogique…</a:t>
            </a:r>
            <a:br>
              <a:rPr lang="fr-FR" sz="2400" dirty="0"/>
            </a:br>
            <a:r>
              <a:rPr lang="fr-FR" sz="2400" dirty="0" smtClean="0"/>
              <a:t>		…des temps forts à articuler, à coordonner </a:t>
            </a:r>
            <a:endParaRPr lang="fr-FR" sz="2400" dirty="0"/>
          </a:p>
        </p:txBody>
      </p:sp>
      <p:pic>
        <p:nvPicPr>
          <p:cNvPr id="54" name="Picture 73" descr="REDACT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38" y="629887"/>
            <a:ext cx="10080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2"/>
          <p:cNvSpPr>
            <a:spLocks noGrp="1"/>
          </p:cNvSpPr>
          <p:nvPr>
            <p:ph type="sldNum" sz="quarter" idx="12"/>
          </p:nvPr>
        </p:nvSpPr>
        <p:spPr>
          <a:xfrm>
            <a:off x="8935735" y="6346219"/>
            <a:ext cx="441809" cy="345548"/>
          </a:xfrm>
        </p:spPr>
        <p:txBody>
          <a:bodyPr/>
          <a:lstStyle/>
          <a:p>
            <a:fld id="{A786685B-2977-D546-9E3D-3CA676A47F0C}" type="slidenum">
              <a:rPr lang="fr-FR" smtClean="0"/>
              <a:pPr/>
              <a:t>6</a:t>
            </a:fld>
            <a:endParaRPr lang="fr-FR" dirty="0"/>
          </a:p>
        </p:txBody>
      </p:sp>
      <p:pic>
        <p:nvPicPr>
          <p:cNvPr id="16" name="pic00001.png" descr="MindMap Preview"/>
          <p:cNvPicPr/>
          <p:nvPr/>
        </p:nvPicPr>
        <p:blipFill>
          <a:blip r:embed="rId4" cstate="print"/>
          <a:srcRect/>
          <a:stretch>
            <a:fillRect/>
          </a:stretch>
        </p:blipFill>
        <p:spPr bwMode="auto">
          <a:xfrm>
            <a:off x="1585216" y="516813"/>
            <a:ext cx="7518744" cy="6276917"/>
          </a:xfrm>
          <a:prstGeom prst="rect">
            <a:avLst/>
          </a:prstGeom>
          <a:noFill/>
          <a:ln>
            <a:noFill/>
          </a:ln>
        </p:spPr>
      </p:pic>
      <p:sp>
        <p:nvSpPr>
          <p:cNvPr id="17" name="Zone de texte 2"/>
          <p:cNvSpPr txBox="1">
            <a:spLocks noChangeArrowheads="1"/>
          </p:cNvSpPr>
          <p:nvPr/>
        </p:nvSpPr>
        <p:spPr bwMode="auto">
          <a:xfrm>
            <a:off x="5185845" y="3533405"/>
            <a:ext cx="1900906" cy="14550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fr-FR" sz="1100" dirty="0">
                <a:solidFill>
                  <a:srgbClr val="00B050"/>
                </a:solidFill>
                <a:ea typeface="Calibri"/>
                <a:cs typeface="Times New Roman"/>
              </a:rPr>
              <a:t>La planification des stages et périodes d’immersion doit être étudiée avec attention au regard des 180 heures de découverte </a:t>
            </a:r>
            <a:r>
              <a:rPr lang="fr-FR" sz="1100" dirty="0" smtClean="0">
                <a:solidFill>
                  <a:srgbClr val="00B050"/>
                </a:solidFill>
                <a:ea typeface="Calibri"/>
                <a:cs typeface="Times New Roman"/>
              </a:rPr>
              <a:t>professionnelle </a:t>
            </a:r>
            <a:r>
              <a:rPr lang="fr-FR" sz="1100" dirty="0">
                <a:solidFill>
                  <a:srgbClr val="00B050"/>
                </a:solidFill>
                <a:ea typeface="Calibri"/>
                <a:cs typeface="Times New Roman"/>
              </a:rPr>
              <a:t>des métiers et des  formations professionnelles.  </a:t>
            </a:r>
            <a:endParaRPr lang="fr-FR" sz="1100" dirty="0">
              <a:solidFill>
                <a:prstClr val="black"/>
              </a:solidFill>
              <a:latin typeface="Cambria"/>
              <a:ea typeface="Calibri"/>
              <a:cs typeface="Times New Roman"/>
            </a:endParaRPr>
          </a:p>
        </p:txBody>
      </p:sp>
      <p:sp>
        <p:nvSpPr>
          <p:cNvPr id="2" name="Rectangle 1"/>
          <p:cNvSpPr/>
          <p:nvPr/>
        </p:nvSpPr>
        <p:spPr>
          <a:xfrm>
            <a:off x="261478" y="5843299"/>
            <a:ext cx="5360827" cy="461665"/>
          </a:xfrm>
          <a:prstGeom prst="rect">
            <a:avLst/>
          </a:prstGeom>
        </p:spPr>
        <p:txBody>
          <a:bodyPr wrap="none">
            <a:spAutoFit/>
          </a:bodyPr>
          <a:lstStyle/>
          <a:p>
            <a:r>
              <a:rPr lang="fr-FR" sz="2400" b="1" dirty="0"/>
              <a:t>P</a:t>
            </a:r>
            <a:r>
              <a:rPr lang="fr-FR" sz="2400" b="1" dirty="0" smtClean="0"/>
              <a:t>roposition d’une organisation </a:t>
            </a:r>
            <a:r>
              <a:rPr lang="fr-FR" sz="2400" b="1" dirty="0"/>
              <a:t>annuelle </a:t>
            </a:r>
          </a:p>
        </p:txBody>
      </p:sp>
    </p:spTree>
    <p:extLst>
      <p:ext uri="{BB962C8B-B14F-4D97-AF65-F5344CB8AC3E}">
        <p14:creationId xmlns:p14="http://schemas.microsoft.com/office/powerpoint/2010/main" val="3057009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Titre 1"/>
          <p:cNvSpPr>
            <a:spLocks noGrp="1"/>
          </p:cNvSpPr>
          <p:nvPr>
            <p:ph type="title"/>
          </p:nvPr>
        </p:nvSpPr>
        <p:spPr>
          <a:xfrm>
            <a:off x="1469530" y="141694"/>
            <a:ext cx="7674469" cy="694920"/>
          </a:xfrm>
        </p:spPr>
        <p:txBody>
          <a:bodyPr>
            <a:normAutofit fontScale="90000"/>
          </a:bodyPr>
          <a:lstStyle/>
          <a:p>
            <a:r>
              <a:rPr lang="fr-FR" sz="2400" dirty="0"/>
              <a:t>Un projet…</a:t>
            </a:r>
            <a:br>
              <a:rPr lang="fr-FR" sz="2400" dirty="0"/>
            </a:br>
            <a:r>
              <a:rPr lang="fr-FR" sz="2400" dirty="0"/>
              <a:t>		</a:t>
            </a:r>
            <a:r>
              <a:rPr lang="fr-FR" sz="2400" dirty="0" smtClean="0"/>
              <a:t>…une découverte, une </a:t>
            </a:r>
            <a:r>
              <a:rPr lang="fr-FR" sz="2400" dirty="0"/>
              <a:t>démarche de projet</a:t>
            </a:r>
          </a:p>
        </p:txBody>
      </p:sp>
      <p:sp>
        <p:nvSpPr>
          <p:cNvPr id="32" name="AutoShape 64"/>
          <p:cNvSpPr>
            <a:spLocks noChangeArrowheads="1"/>
          </p:cNvSpPr>
          <p:nvPr/>
        </p:nvSpPr>
        <p:spPr bwMode="auto">
          <a:xfrm rot="5400000">
            <a:off x="4692763" y="3880574"/>
            <a:ext cx="576262" cy="368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fr-FR"/>
          </a:p>
        </p:txBody>
      </p:sp>
      <p:grpSp>
        <p:nvGrpSpPr>
          <p:cNvPr id="34" name="Group 17"/>
          <p:cNvGrpSpPr>
            <a:grpSpLocks/>
          </p:cNvGrpSpPr>
          <p:nvPr/>
        </p:nvGrpSpPr>
        <p:grpSpPr bwMode="auto">
          <a:xfrm>
            <a:off x="4572000" y="4437063"/>
            <a:ext cx="720725" cy="935037"/>
            <a:chOff x="4830" y="2568"/>
            <a:chExt cx="561" cy="635"/>
          </a:xfrm>
        </p:grpSpPr>
        <p:sp>
          <p:nvSpPr>
            <p:cNvPr id="35" name="Document">
              <a:hlinkClick r:id="rId3" action="ppaction://hlinkfile"/>
            </p:cNvPr>
            <p:cNvSpPr>
              <a:spLocks noEditPoints="1" noChangeArrowheads="1"/>
            </p:cNvSpPr>
            <p:nvPr/>
          </p:nvSpPr>
          <p:spPr bwMode="auto">
            <a:xfrm>
              <a:off x="4830" y="2568"/>
              <a:ext cx="561" cy="63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defRPr/>
              </a:pPr>
              <a:endParaRPr lang="fr-FR"/>
            </a:p>
          </p:txBody>
        </p:sp>
        <p:sp>
          <p:nvSpPr>
            <p:cNvPr id="36" name="Rectangle 19"/>
            <p:cNvSpPr>
              <a:spLocks noChangeArrowheads="1"/>
            </p:cNvSpPr>
            <p:nvPr/>
          </p:nvSpPr>
          <p:spPr bwMode="auto">
            <a:xfrm>
              <a:off x="4876" y="2704"/>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7" name="Rectangle 20"/>
            <p:cNvSpPr>
              <a:spLocks noChangeArrowheads="1"/>
            </p:cNvSpPr>
            <p:nvPr/>
          </p:nvSpPr>
          <p:spPr bwMode="auto">
            <a:xfrm>
              <a:off x="5048" y="2705"/>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8" name="Rectangle 21"/>
            <p:cNvSpPr>
              <a:spLocks noChangeArrowheads="1"/>
            </p:cNvSpPr>
            <p:nvPr/>
          </p:nvSpPr>
          <p:spPr bwMode="auto">
            <a:xfrm>
              <a:off x="4949" y="2804"/>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39" name="Rectangle 22"/>
            <p:cNvSpPr>
              <a:spLocks noChangeArrowheads="1"/>
            </p:cNvSpPr>
            <p:nvPr/>
          </p:nvSpPr>
          <p:spPr bwMode="auto">
            <a:xfrm>
              <a:off x="5147" y="2804"/>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40" name="Rectangle 23"/>
            <p:cNvSpPr>
              <a:spLocks noChangeArrowheads="1"/>
            </p:cNvSpPr>
            <p:nvPr/>
          </p:nvSpPr>
          <p:spPr bwMode="auto">
            <a:xfrm>
              <a:off x="5012" y="2903"/>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41" name="Rectangle 24"/>
            <p:cNvSpPr>
              <a:spLocks noChangeArrowheads="1"/>
            </p:cNvSpPr>
            <p:nvPr/>
          </p:nvSpPr>
          <p:spPr bwMode="auto">
            <a:xfrm>
              <a:off x="5192" y="2903"/>
              <a:ext cx="181" cy="91"/>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grpSp>
      <p:grpSp>
        <p:nvGrpSpPr>
          <p:cNvPr id="42" name="Group 56"/>
          <p:cNvGrpSpPr>
            <a:grpSpLocks/>
          </p:cNvGrpSpPr>
          <p:nvPr/>
        </p:nvGrpSpPr>
        <p:grpSpPr bwMode="auto">
          <a:xfrm>
            <a:off x="2771775" y="1124002"/>
            <a:ext cx="3883347" cy="2592336"/>
            <a:chOff x="1383" y="742"/>
            <a:chExt cx="2586" cy="1599"/>
          </a:xfrm>
          <a:solidFill>
            <a:schemeClr val="tx2">
              <a:lumMod val="40000"/>
              <a:lumOff val="60000"/>
            </a:schemeClr>
          </a:solidFill>
        </p:grpSpPr>
        <p:sp>
          <p:nvSpPr>
            <p:cNvPr id="43" name="AutoShape 30"/>
            <p:cNvSpPr>
              <a:spLocks noChangeArrowheads="1"/>
            </p:cNvSpPr>
            <p:nvPr/>
          </p:nvSpPr>
          <p:spPr bwMode="auto">
            <a:xfrm>
              <a:off x="1383" y="742"/>
              <a:ext cx="2586" cy="1599"/>
            </a:xfrm>
            <a:prstGeom prst="roundRect">
              <a:avLst>
                <a:gd name="adj" fmla="val 16667"/>
              </a:avLst>
            </a:prstGeom>
            <a:grp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44" name="Text Box 28"/>
            <p:cNvSpPr txBox="1">
              <a:spLocks noChangeArrowheads="1"/>
            </p:cNvSpPr>
            <p:nvPr/>
          </p:nvSpPr>
          <p:spPr bwMode="auto">
            <a:xfrm>
              <a:off x="1554" y="801"/>
              <a:ext cx="2125"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50000"/>
                </a:spcBef>
              </a:pPr>
              <a:r>
                <a:rPr lang="fr-FR" altLang="fr-FR" sz="1600" b="1" dirty="0">
                  <a:latin typeface="Arial" panose="020B0604020202020204" pitchFamily="34" charset="0"/>
                  <a:cs typeface="Arial" panose="020B0604020202020204" pitchFamily="34" charset="0"/>
                </a:rPr>
                <a:t>Un problème à résoudre</a:t>
              </a:r>
            </a:p>
          </p:txBody>
        </p:sp>
        <p:sp>
          <p:nvSpPr>
            <p:cNvPr id="45" name="Text Box 31"/>
            <p:cNvSpPr txBox="1">
              <a:spLocks noChangeArrowheads="1"/>
            </p:cNvSpPr>
            <p:nvPr/>
          </p:nvSpPr>
          <p:spPr bwMode="auto">
            <a:xfrm>
              <a:off x="1588" y="2036"/>
              <a:ext cx="2176"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fr-FR" altLang="fr-FR" sz="1400" b="1" dirty="0">
                  <a:latin typeface="Arial" panose="020B0604020202020204" pitchFamily="34" charset="0"/>
                  <a:cs typeface="Arial" panose="020B0604020202020204" pitchFamily="34" charset="0"/>
                </a:rPr>
                <a:t>Un contexte professionnel</a:t>
              </a:r>
            </a:p>
          </p:txBody>
        </p:sp>
        <p:pic>
          <p:nvPicPr>
            <p:cNvPr id="51" name="Picture 53" descr="BD1010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 y="1429"/>
              <a:ext cx="563" cy="4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6" name="Picture 48" descr="BD09827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611"/>
              <a:ext cx="561" cy="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54" name="Picture 73" descr="REDACT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8372" y="605198"/>
            <a:ext cx="10080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74"/>
          <p:cNvSpPr txBox="1">
            <a:spLocks noChangeArrowheads="1"/>
          </p:cNvSpPr>
          <p:nvPr/>
        </p:nvSpPr>
        <p:spPr bwMode="auto">
          <a:xfrm>
            <a:off x="9015" y="2111485"/>
            <a:ext cx="2089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r>
              <a:rPr lang="fr-FR" altLang="fr-FR" sz="1400" b="1" dirty="0">
                <a:latin typeface="Arial" panose="020B0604020202020204" pitchFamily="34" charset="0"/>
                <a:cs typeface="Arial" panose="020B0604020202020204" pitchFamily="34" charset="0"/>
              </a:rPr>
              <a:t>Enseignement général </a:t>
            </a:r>
          </a:p>
          <a:p>
            <a:pPr algn="ctr" eaLnBrk="1" hangingPunct="1"/>
            <a:endParaRPr lang="fr-FR" altLang="fr-FR" sz="1400" b="1" dirty="0">
              <a:latin typeface="Arial" panose="020B0604020202020204" pitchFamily="34" charset="0"/>
              <a:cs typeface="Arial" panose="020B0604020202020204" pitchFamily="34" charset="0"/>
            </a:endParaRPr>
          </a:p>
          <a:p>
            <a:pPr algn="ctr" eaLnBrk="1" hangingPunct="1"/>
            <a:r>
              <a:rPr lang="fr-FR" altLang="fr-FR" sz="1400" b="1" dirty="0" smtClean="0">
                <a:latin typeface="Arial" panose="020B0604020202020204" pitchFamily="34" charset="0"/>
                <a:cs typeface="Arial" panose="020B0604020202020204" pitchFamily="34" charset="0"/>
              </a:rPr>
              <a:t>Domaines du socle</a:t>
            </a:r>
            <a:endParaRPr lang="fr-FR" altLang="fr-FR" sz="1400" b="1" dirty="0">
              <a:latin typeface="Arial" panose="020B0604020202020204" pitchFamily="34" charset="0"/>
              <a:cs typeface="Arial" panose="020B0604020202020204" pitchFamily="34" charset="0"/>
            </a:endParaRPr>
          </a:p>
          <a:p>
            <a:pPr algn="ctr" eaLnBrk="1" hangingPunct="1"/>
            <a:endParaRPr lang="fr-FR" altLang="fr-FR" sz="1400" b="1" dirty="0">
              <a:latin typeface="Arial" panose="020B0604020202020204" pitchFamily="34" charset="0"/>
              <a:cs typeface="Arial" panose="020B0604020202020204" pitchFamily="34" charset="0"/>
            </a:endParaRPr>
          </a:p>
          <a:p>
            <a:pPr algn="ctr" eaLnBrk="1" hangingPunct="1"/>
            <a:r>
              <a:rPr lang="fr-FR" altLang="fr-FR" sz="1400" b="1" dirty="0">
                <a:latin typeface="Arial" panose="020B0604020202020204" pitchFamily="34" charset="0"/>
                <a:cs typeface="Arial" panose="020B0604020202020204" pitchFamily="34" charset="0"/>
              </a:rPr>
              <a:t>Référentiel PIIODMEP</a:t>
            </a:r>
          </a:p>
        </p:txBody>
      </p:sp>
      <p:sp>
        <p:nvSpPr>
          <p:cNvPr id="56" name="AutoShape 75"/>
          <p:cNvSpPr>
            <a:spLocks noChangeArrowheads="1"/>
          </p:cNvSpPr>
          <p:nvPr/>
        </p:nvSpPr>
        <p:spPr bwMode="auto">
          <a:xfrm>
            <a:off x="2085164" y="2567027"/>
            <a:ext cx="503238" cy="269476"/>
          </a:xfrm>
          <a:prstGeom prst="leftRightArrow">
            <a:avLst>
              <a:gd name="adj1" fmla="val 50000"/>
              <a:gd name="adj2" fmla="val 35028"/>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57" name="Text Box 76"/>
          <p:cNvSpPr txBox="1">
            <a:spLocks noChangeArrowheads="1"/>
          </p:cNvSpPr>
          <p:nvPr/>
        </p:nvSpPr>
        <p:spPr bwMode="auto">
          <a:xfrm>
            <a:off x="4140200" y="5589588"/>
            <a:ext cx="1635125" cy="307777"/>
          </a:xfrm>
          <a:prstGeom prst="rect">
            <a:avLst/>
          </a:prstGeom>
          <a:solidFill>
            <a:srgbClr val="FD0D0D"/>
          </a:solidFill>
          <a:ln w="9525">
            <a:solidFill>
              <a:srgbClr val="CC3300"/>
            </a:solidFill>
            <a:miter lim="800000"/>
            <a:headEnd/>
            <a:tailEnd/>
          </a:ln>
          <a:effectLst>
            <a:outerShdw dist="107763" dir="18900000" algn="ctr" rotWithShape="0">
              <a:srgbClr val="CC3300">
                <a:alpha val="50000"/>
              </a:srgbClr>
            </a:outerShdw>
          </a:effectLst>
        </p:spPr>
        <p:txBody>
          <a:bodyPr>
            <a:spAutoFit/>
          </a:bodyPr>
          <a:lstStyle/>
          <a:p>
            <a:pPr algn="ctr">
              <a:spcBef>
                <a:spcPct val="50000"/>
              </a:spcBef>
              <a:defRPr/>
            </a:pPr>
            <a:r>
              <a:rPr lang="fr-FR" sz="1400" b="1" dirty="0">
                <a:solidFill>
                  <a:schemeClr val="bg1"/>
                </a:solidFill>
                <a:latin typeface="Arial" panose="020B0604020202020204" pitchFamily="34" charset="0"/>
                <a:cs typeface="Arial" panose="020B0604020202020204" pitchFamily="34" charset="0"/>
              </a:rPr>
              <a:t>synthèse</a:t>
            </a:r>
          </a:p>
        </p:txBody>
      </p:sp>
      <p:sp>
        <p:nvSpPr>
          <p:cNvPr id="59" name="Text Box 79"/>
          <p:cNvSpPr txBox="1">
            <a:spLocks noChangeArrowheads="1"/>
          </p:cNvSpPr>
          <p:nvPr/>
        </p:nvSpPr>
        <p:spPr bwMode="auto">
          <a:xfrm>
            <a:off x="5861433" y="4623439"/>
            <a:ext cx="346732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endParaRPr lang="fr-FR" altLang="fr-FR" sz="400" b="1" dirty="0"/>
          </a:p>
          <a:p>
            <a:pPr eaLnBrk="1" hangingPunct="1">
              <a:buFontTx/>
              <a:buChar char="•"/>
            </a:pPr>
            <a:r>
              <a:rPr lang="fr-FR" altLang="fr-FR" sz="1400" b="1" dirty="0">
                <a:latin typeface="Arial" panose="020B0604020202020204" pitchFamily="34" charset="0"/>
                <a:cs typeface="Arial" panose="020B0604020202020204" pitchFamily="34" charset="0"/>
              </a:rPr>
              <a:t> les attraits du métier ou des métiers</a:t>
            </a:r>
          </a:p>
          <a:p>
            <a:pPr eaLnBrk="1" hangingPunct="1">
              <a:buFontTx/>
              <a:buChar char="•"/>
            </a:pPr>
            <a:r>
              <a:rPr lang="fr-FR" altLang="fr-FR" sz="1400" b="1" dirty="0">
                <a:latin typeface="Arial" panose="020B0604020202020204" pitchFamily="34" charset="0"/>
                <a:cs typeface="Arial" panose="020B0604020202020204" pitchFamily="34" charset="0"/>
              </a:rPr>
              <a:t> la diversité des emplois</a:t>
            </a:r>
          </a:p>
          <a:p>
            <a:pPr eaLnBrk="1" hangingPunct="1">
              <a:buFontTx/>
              <a:buChar char="•"/>
            </a:pPr>
            <a:r>
              <a:rPr lang="fr-FR" altLang="fr-FR" sz="1400" b="1" dirty="0">
                <a:latin typeface="Arial" panose="020B0604020202020204" pitchFamily="34" charset="0"/>
                <a:cs typeface="Arial" panose="020B0604020202020204" pitchFamily="34" charset="0"/>
              </a:rPr>
              <a:t> les tâches principales et annexes</a:t>
            </a:r>
          </a:p>
          <a:p>
            <a:pPr eaLnBrk="1" hangingPunct="1">
              <a:buFontTx/>
              <a:buChar char="•"/>
            </a:pPr>
            <a:r>
              <a:rPr lang="fr-FR" altLang="fr-FR" sz="1400" b="1" dirty="0">
                <a:latin typeface="Arial" panose="020B0604020202020204" pitchFamily="34" charset="0"/>
                <a:cs typeface="Arial" panose="020B0604020202020204" pitchFamily="34" charset="0"/>
              </a:rPr>
              <a:t> les qualités révélées</a:t>
            </a:r>
          </a:p>
          <a:p>
            <a:pPr eaLnBrk="1" hangingPunct="1">
              <a:buFontTx/>
              <a:buChar char="•"/>
            </a:pPr>
            <a:r>
              <a:rPr lang="fr-FR" altLang="fr-FR" sz="1400" b="1" dirty="0">
                <a:latin typeface="Arial" panose="020B0604020202020204" pitchFamily="34" charset="0"/>
                <a:cs typeface="Arial" panose="020B0604020202020204" pitchFamily="34" charset="0"/>
              </a:rPr>
              <a:t> les compétences à développer</a:t>
            </a:r>
          </a:p>
          <a:p>
            <a:pPr eaLnBrk="1" hangingPunct="1">
              <a:buFontTx/>
              <a:buChar char="•"/>
            </a:pPr>
            <a:r>
              <a:rPr lang="fr-FR" altLang="fr-FR" sz="1400" b="1" dirty="0"/>
              <a:t> …</a:t>
            </a:r>
          </a:p>
        </p:txBody>
      </p:sp>
      <p:sp>
        <p:nvSpPr>
          <p:cNvPr id="61" name="Text Box 92"/>
          <p:cNvSpPr txBox="1">
            <a:spLocks noChangeArrowheads="1"/>
          </p:cNvSpPr>
          <p:nvPr/>
        </p:nvSpPr>
        <p:spPr bwMode="auto">
          <a:xfrm>
            <a:off x="2327275" y="6381750"/>
            <a:ext cx="6419850" cy="369888"/>
          </a:xfrm>
          <a:prstGeom prst="rect">
            <a:avLst/>
          </a:prstGeom>
          <a:solidFill>
            <a:srgbClr val="FD0D0D"/>
          </a:solidFill>
          <a:ln w="3175">
            <a:solidFill>
              <a:schemeClr val="tx1"/>
            </a:solidFill>
            <a:miter lim="800000"/>
            <a:headEnd/>
            <a:tailEnd/>
          </a:ln>
          <a:effectLst>
            <a:outerShdw dist="107763" dir="2700000" algn="ctr" rotWithShape="0">
              <a:srgbClr val="000000">
                <a:alpha val="50000"/>
              </a:srgbClr>
            </a:outerShdw>
          </a:effectLst>
        </p:spPr>
        <p:txBody>
          <a:bodyPr>
            <a:spAutoFit/>
          </a:bodyPr>
          <a:lstStyle/>
          <a:p>
            <a:pPr algn="ctr">
              <a:spcBef>
                <a:spcPct val="50000"/>
              </a:spcBef>
              <a:defRPr/>
            </a:pPr>
            <a:r>
              <a:rPr lang="fr-FR" sz="1800" b="1" dirty="0">
                <a:solidFill>
                  <a:schemeClr val="bg1"/>
                </a:solidFill>
                <a:latin typeface="Arial" panose="020B0604020202020204" pitchFamily="34" charset="0"/>
                <a:cs typeface="Arial" panose="020B0604020202020204" pitchFamily="34" charset="0"/>
              </a:rPr>
              <a:t>Élaboration d’un projet personnel et professionnel</a:t>
            </a:r>
          </a:p>
        </p:txBody>
      </p:sp>
      <p:sp>
        <p:nvSpPr>
          <p:cNvPr id="62" name="AutoShape 93"/>
          <p:cNvSpPr>
            <a:spLocks noChangeArrowheads="1"/>
          </p:cNvSpPr>
          <p:nvPr/>
        </p:nvSpPr>
        <p:spPr bwMode="auto">
          <a:xfrm rot="5400000">
            <a:off x="3799716" y="6003110"/>
            <a:ext cx="360363" cy="32060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fr-FR"/>
          </a:p>
        </p:txBody>
      </p:sp>
      <p:sp>
        <p:nvSpPr>
          <p:cNvPr id="63" name="AutoShape 94"/>
          <p:cNvSpPr>
            <a:spLocks noChangeArrowheads="1"/>
          </p:cNvSpPr>
          <p:nvPr/>
        </p:nvSpPr>
        <p:spPr bwMode="auto">
          <a:xfrm rot="5400000">
            <a:off x="3181500" y="3926971"/>
            <a:ext cx="576261" cy="29787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fr-FR"/>
          </a:p>
        </p:txBody>
      </p:sp>
      <p:sp>
        <p:nvSpPr>
          <p:cNvPr id="64" name="AutoShape 75"/>
          <p:cNvSpPr>
            <a:spLocks noChangeArrowheads="1"/>
          </p:cNvSpPr>
          <p:nvPr/>
        </p:nvSpPr>
        <p:spPr bwMode="auto">
          <a:xfrm>
            <a:off x="6698140" y="2696678"/>
            <a:ext cx="503238" cy="269476"/>
          </a:xfrm>
          <a:prstGeom prst="leftRightArrow">
            <a:avLst>
              <a:gd name="adj1" fmla="val 50000"/>
              <a:gd name="adj2" fmla="val 35028"/>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65" name="AutoShape 75"/>
          <p:cNvSpPr>
            <a:spLocks noChangeArrowheads="1"/>
          </p:cNvSpPr>
          <p:nvPr/>
        </p:nvSpPr>
        <p:spPr bwMode="auto">
          <a:xfrm>
            <a:off x="6734769" y="1476736"/>
            <a:ext cx="503238" cy="269476"/>
          </a:xfrm>
          <a:prstGeom prst="leftRightArrow">
            <a:avLst>
              <a:gd name="adj1" fmla="val 50000"/>
              <a:gd name="adj2" fmla="val 35028"/>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lang="fr-FR" altLang="fr-FR"/>
          </a:p>
        </p:txBody>
      </p:sp>
      <p:sp>
        <p:nvSpPr>
          <p:cNvPr id="66" name="Text Box 31"/>
          <p:cNvSpPr txBox="1">
            <a:spLocks noChangeArrowheads="1"/>
          </p:cNvSpPr>
          <p:nvPr/>
        </p:nvSpPr>
        <p:spPr bwMode="auto">
          <a:xfrm>
            <a:off x="3692466" y="1645895"/>
            <a:ext cx="2235739" cy="1600438"/>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spcBef>
                <a:spcPct val="50000"/>
              </a:spcBef>
            </a:pPr>
            <a:r>
              <a:rPr lang="fr-FR" altLang="fr-FR" sz="1400" b="1" dirty="0">
                <a:latin typeface="Arial" panose="020B0604020202020204" pitchFamily="34" charset="0"/>
                <a:cs typeface="Arial" panose="020B0604020202020204" pitchFamily="34" charset="0"/>
              </a:rPr>
              <a:t>Recherche </a:t>
            </a:r>
          </a:p>
          <a:p>
            <a:pPr eaLnBrk="1" hangingPunct="1">
              <a:spcBef>
                <a:spcPct val="50000"/>
              </a:spcBef>
            </a:pPr>
            <a:r>
              <a:rPr lang="fr-FR" altLang="fr-FR" sz="1400" b="1" dirty="0">
                <a:latin typeface="Arial" panose="020B0604020202020204" pitchFamily="34" charset="0"/>
                <a:cs typeface="Arial" panose="020B0604020202020204" pitchFamily="34" charset="0"/>
              </a:rPr>
              <a:t>Activités de découverte</a:t>
            </a:r>
          </a:p>
          <a:p>
            <a:pPr eaLnBrk="1" hangingPunct="1">
              <a:spcBef>
                <a:spcPct val="50000"/>
              </a:spcBef>
            </a:pPr>
            <a:r>
              <a:rPr lang="fr-FR" altLang="fr-FR" sz="1400" b="1" dirty="0">
                <a:latin typeface="Arial" panose="020B0604020202020204" pitchFamily="34" charset="0"/>
                <a:cs typeface="Arial" panose="020B0604020202020204" pitchFamily="34" charset="0"/>
              </a:rPr>
              <a:t>Réalisation</a:t>
            </a:r>
          </a:p>
          <a:p>
            <a:pPr eaLnBrk="1" hangingPunct="1">
              <a:spcBef>
                <a:spcPct val="50000"/>
              </a:spcBef>
            </a:pPr>
            <a:r>
              <a:rPr lang="fr-FR" altLang="fr-FR" sz="1400" b="1" dirty="0">
                <a:latin typeface="Arial" panose="020B0604020202020204" pitchFamily="34" charset="0"/>
                <a:cs typeface="Arial" panose="020B0604020202020204" pitchFamily="34" charset="0"/>
              </a:rPr>
              <a:t>…</a:t>
            </a:r>
          </a:p>
          <a:p>
            <a:pPr eaLnBrk="1" hangingPunct="1">
              <a:spcBef>
                <a:spcPct val="50000"/>
              </a:spcBef>
            </a:pPr>
            <a:r>
              <a:rPr lang="fr-FR" altLang="fr-FR" sz="1400" b="1" dirty="0">
                <a:latin typeface="Arial" panose="020B0604020202020204" pitchFamily="34" charset="0"/>
                <a:cs typeface="Arial" panose="020B0604020202020204" pitchFamily="34" charset="0"/>
              </a:rPr>
              <a:t>Présentation</a:t>
            </a:r>
          </a:p>
        </p:txBody>
      </p:sp>
      <p:pic>
        <p:nvPicPr>
          <p:cNvPr id="67" name="Image 66" descr="logo_wo.pn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5278" y="4522350"/>
            <a:ext cx="1634922" cy="884040"/>
          </a:xfrm>
          <a:prstGeom prst="rect">
            <a:avLst/>
          </a:prstGeom>
          <a:noFill/>
          <a:ln>
            <a:noFill/>
          </a:ln>
          <a:extLst/>
        </p:spPr>
      </p:pic>
      <p:pic>
        <p:nvPicPr>
          <p:cNvPr id="69" name="Picture 49" descr="BD09832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0495" y="1323578"/>
            <a:ext cx="9223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10">
            <a:extLst>
              <a:ext uri="{28A0092B-C50C-407E-A947-70E740481C1C}">
                <a14:useLocalDpi xmlns:a14="http://schemas.microsoft.com/office/drawing/2010/main" val="0"/>
              </a:ext>
            </a:extLst>
          </a:blip>
          <a:srcRect l="13810" t="3056" r="15260" b="-3056"/>
          <a:stretch/>
        </p:blipFill>
        <p:spPr>
          <a:xfrm>
            <a:off x="7267968" y="827674"/>
            <a:ext cx="1995982" cy="1301165"/>
          </a:xfrm>
          <a:prstGeom prst="rect">
            <a:avLst/>
          </a:prstGeom>
        </p:spPr>
      </p:pic>
      <p:pic>
        <p:nvPicPr>
          <p:cNvPr id="6" name="Image 5"/>
          <p:cNvPicPr>
            <a:picLocks noChangeAspect="1"/>
          </p:cNvPicPr>
          <p:nvPr/>
        </p:nvPicPr>
        <p:blipFill rotWithShape="1">
          <a:blip r:embed="rId11">
            <a:extLst>
              <a:ext uri="{28A0092B-C50C-407E-A947-70E740481C1C}">
                <a14:useLocalDpi xmlns:a14="http://schemas.microsoft.com/office/drawing/2010/main" val="0"/>
              </a:ext>
            </a:extLst>
          </a:blip>
          <a:srcRect l="5495" t="8608" r="6038" b="6286"/>
          <a:stretch/>
        </p:blipFill>
        <p:spPr>
          <a:xfrm>
            <a:off x="7279104" y="2310876"/>
            <a:ext cx="1811173" cy="1222264"/>
          </a:xfrm>
          <a:prstGeom prst="rect">
            <a:avLst/>
          </a:prstGeom>
        </p:spPr>
      </p:pic>
    </p:spTree>
    <p:extLst>
      <p:ext uri="{BB962C8B-B14F-4D97-AF65-F5344CB8AC3E}">
        <p14:creationId xmlns:p14="http://schemas.microsoft.com/office/powerpoint/2010/main" val="274293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902669" y="199050"/>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Titre 1"/>
          <p:cNvSpPr>
            <a:spLocks noGrp="1"/>
          </p:cNvSpPr>
          <p:nvPr>
            <p:ph type="title"/>
          </p:nvPr>
        </p:nvSpPr>
        <p:spPr>
          <a:xfrm>
            <a:off x="1469530" y="141694"/>
            <a:ext cx="7674469" cy="694920"/>
          </a:xfrm>
        </p:spPr>
        <p:txBody>
          <a:bodyPr>
            <a:normAutofit fontScale="90000"/>
          </a:bodyPr>
          <a:lstStyle/>
          <a:p>
            <a:r>
              <a:rPr lang="fr-FR" sz="2400" dirty="0"/>
              <a:t>Le projet pédagogique…</a:t>
            </a:r>
            <a:br>
              <a:rPr lang="fr-FR" sz="2400" dirty="0"/>
            </a:br>
            <a:r>
              <a:rPr lang="fr-FR" sz="2400" dirty="0" smtClean="0"/>
              <a:t>… une équipe éducative en démarche de projet</a:t>
            </a:r>
            <a:endParaRPr lang="fr-FR" sz="2400" dirty="0"/>
          </a:p>
        </p:txBody>
      </p:sp>
      <p:pic>
        <p:nvPicPr>
          <p:cNvPr id="54" name="Picture 73" descr="REDACT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38" y="752344"/>
            <a:ext cx="10080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e 1"/>
          <p:cNvGraphicFramePr/>
          <p:nvPr>
            <p:extLst>
              <p:ext uri="{D42A27DB-BD31-4B8C-83A1-F6EECF244321}">
                <p14:modId xmlns:p14="http://schemas.microsoft.com/office/powerpoint/2010/main" val="2143639047"/>
              </p:ext>
            </p:extLst>
          </p:nvPr>
        </p:nvGraphicFramePr>
        <p:xfrm>
          <a:off x="1469530" y="1154020"/>
          <a:ext cx="7689271" cy="4739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86" y="2345165"/>
            <a:ext cx="1823822" cy="2471304"/>
          </a:xfrm>
          <a:prstGeom prst="rect">
            <a:avLst/>
          </a:prstGeom>
          <a:ln>
            <a:solidFill>
              <a:srgbClr val="002060"/>
            </a:solidFill>
          </a:ln>
        </p:spPr>
      </p:pic>
    </p:spTree>
    <p:extLst>
      <p:ext uri="{BB962C8B-B14F-4D97-AF65-F5344CB8AC3E}">
        <p14:creationId xmlns:p14="http://schemas.microsoft.com/office/powerpoint/2010/main" val="176509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009663"/>
            <a:ext cx="5590311" cy="2006323"/>
          </a:xfrm>
        </p:spPr>
        <p:txBody>
          <a:bodyPr>
            <a:normAutofit/>
          </a:bodyPr>
          <a:lstStyle/>
          <a:p>
            <a:r>
              <a:rPr lang="fr-FR" dirty="0"/>
              <a:t>Démarche de pédagogie de projet au service des apprentissages</a:t>
            </a:r>
          </a:p>
        </p:txBody>
      </p:sp>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B7B3CB-E3BA-F74C-AB76-86EFC5843CD6}" type="slidenum">
              <a:rPr kumimoji="0" lang="fr-FR" sz="1000" b="1"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0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20692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67D42-78B9-4666-AD0B-D1AD8F20AEAA}">
  <ds:schemaRef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F7B7124-B266-42FB-8DD0-5A44C66D1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C0B796-EFB2-440A-95E4-D8A9508E4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3205</TotalTime>
  <Words>3053</Words>
  <Application>Microsoft Office PowerPoint</Application>
  <PresentationFormat>Affichage à l'écran (4:3)</PresentationFormat>
  <Paragraphs>497</Paragraphs>
  <Slides>37</Slides>
  <Notes>10</Notes>
  <HiddenSlides>0</HiddenSlides>
  <MMClips>0</MMClips>
  <ScaleCrop>false</ScaleCrop>
  <HeadingPairs>
    <vt:vector size="6" baseType="variant">
      <vt:variant>
        <vt:lpstr>Thème</vt:lpstr>
      </vt:variant>
      <vt:variant>
        <vt:i4>10</vt:i4>
      </vt:variant>
      <vt:variant>
        <vt:lpstr>Serveurs OLE incorporés</vt:lpstr>
      </vt:variant>
      <vt:variant>
        <vt:i4>1</vt:i4>
      </vt:variant>
      <vt:variant>
        <vt:lpstr>Titres des diapositives</vt:lpstr>
      </vt:variant>
      <vt:variant>
        <vt:i4>37</vt:i4>
      </vt:variant>
    </vt:vector>
  </HeadingPairs>
  <TitlesOfParts>
    <vt:vector size="48" baseType="lpstr">
      <vt:lpstr>pages de contenus</vt:lpstr>
      <vt:lpstr>1_pages de contenus</vt:lpstr>
      <vt:lpstr>page de presentation et de partie</vt:lpstr>
      <vt:lpstr>page de sous-partie</vt:lpstr>
      <vt:lpstr>1_page de sous-partie</vt:lpstr>
      <vt:lpstr>2_pages de contenus</vt:lpstr>
      <vt:lpstr>2_page de sous-partie</vt:lpstr>
      <vt:lpstr>3_page de sous-partie</vt:lpstr>
      <vt:lpstr>4_page de sous-partie</vt:lpstr>
      <vt:lpstr>1_page de presentation et de partie</vt:lpstr>
      <vt:lpstr>Clip</vt:lpstr>
      <vt:lpstr> Dans le cadre de la loi et des dispositions relatives à l’orientation scolaire :  </vt:lpstr>
      <vt:lpstr>Qu’est ce qui évolue ?</vt:lpstr>
      <vt:lpstr>Concevoir et formaliser le projet pédagogique</vt:lpstr>
      <vt:lpstr>une organisation spécifique des enseignements</vt:lpstr>
      <vt:lpstr>Un fil rouge…   …des projets de durée adaptée aux élèves</vt:lpstr>
      <vt:lpstr>Le projet pédagogique…   …des temps forts à articuler, à coordonner </vt:lpstr>
      <vt:lpstr>Un projet…   …une découverte, une démarche de projet</vt:lpstr>
      <vt:lpstr>Le projet pédagogique… … une équipe éducative en démarche de projet</vt:lpstr>
      <vt:lpstr>Démarche de pédagogie de projet au service des apprentissages</vt:lpstr>
      <vt:lpstr>Démarche de pédagogie de projet en troisième prépa-métiers</vt:lpstr>
      <vt:lpstr>Démarche de pédagogie de projet en troisième prépa-métiers</vt:lpstr>
      <vt:lpstr>Découverte professionnelle en entreprise</vt:lpstr>
      <vt:lpstr>Découverte professionnelle en entreprise</vt:lpstr>
      <vt:lpstr>Présentation PowerPoint</vt:lpstr>
      <vt:lpstr>Présentation PowerPoint</vt:lpstr>
      <vt:lpstr>Découverte professionnelle en entreprise</vt:lpstr>
      <vt:lpstr>Découverte professionnelle en entreprise</vt:lpstr>
      <vt:lpstr>Découverte professionnelle en entreprise</vt:lpstr>
      <vt:lpstr>Découverte professionnelle en entreprise</vt:lpstr>
      <vt:lpstr>Présentation PowerPoint</vt:lpstr>
      <vt:lpstr>Découverte professionnelle en entreprise</vt:lpstr>
      <vt:lpstr>Découverte professionnelle en entreprise</vt:lpstr>
      <vt:lpstr>Présentation PowerPoint</vt:lpstr>
      <vt:lpstr>Présentation PowerPoint</vt:lpstr>
      <vt:lpstr>Découverte professionnelle en entreprise</vt:lpstr>
      <vt:lpstr>Présentation PowerPoint</vt:lpstr>
      <vt:lpstr>Présentation PowerPoint</vt:lpstr>
      <vt:lpstr>Découverte professionnelle en entreprise Production concrète des élèves: le prétexte à</vt:lpstr>
      <vt:lpstr>Le socle commun de connaissances, de compétences et de culture </vt:lpstr>
      <vt:lpstr>Le socle commun de connaissances, de compétences et de culture (SC3C)</vt:lpstr>
      <vt:lpstr>Eléments constituant le référentiel de formation de technologie et les programmes des cycles</vt:lpstr>
      <vt:lpstr>Evaluer les compétences travaillées et suivre la progression des élèves</vt:lpstr>
      <vt:lpstr>Vade mecum  et m@gistère</vt:lpstr>
      <vt:lpstr>Vade mecum  et m@gistère</vt:lpstr>
      <vt:lpstr>Vade mecum  et m@gistère</vt:lpstr>
      <vt:lpstr>Vade mecum  et m@gistère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285</cp:revision>
  <cp:lastPrinted>2015-02-04T16:19:06Z</cp:lastPrinted>
  <dcterms:created xsi:type="dcterms:W3CDTF">2015-02-04T10:43:31Z</dcterms:created>
  <dcterms:modified xsi:type="dcterms:W3CDTF">2019-01-28T23:07:21Z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